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8" r:id="rId2"/>
    <p:sldId id="329" r:id="rId3"/>
    <p:sldId id="319" r:id="rId4"/>
    <p:sldId id="320" r:id="rId5"/>
    <p:sldId id="385" r:id="rId6"/>
    <p:sldId id="357" r:id="rId7"/>
    <p:sldId id="378" r:id="rId8"/>
    <p:sldId id="379" r:id="rId9"/>
    <p:sldId id="381" r:id="rId10"/>
    <p:sldId id="382" r:id="rId11"/>
    <p:sldId id="358" r:id="rId12"/>
    <p:sldId id="401" r:id="rId13"/>
    <p:sldId id="366" r:id="rId14"/>
    <p:sldId id="323" r:id="rId15"/>
    <p:sldId id="402" r:id="rId16"/>
    <p:sldId id="355" r:id="rId17"/>
    <p:sldId id="356" r:id="rId18"/>
    <p:sldId id="328" r:id="rId19"/>
    <p:sldId id="352" r:id="rId20"/>
    <p:sldId id="353" r:id="rId21"/>
    <p:sldId id="311" r:id="rId22"/>
    <p:sldId id="317" r:id="rId23"/>
    <p:sldId id="368" r:id="rId24"/>
    <p:sldId id="392" r:id="rId25"/>
    <p:sldId id="393" r:id="rId26"/>
    <p:sldId id="394" r:id="rId27"/>
    <p:sldId id="326" r:id="rId28"/>
    <p:sldId id="375" r:id="rId29"/>
    <p:sldId id="400" r:id="rId30"/>
    <p:sldId id="404" r:id="rId31"/>
    <p:sldId id="403" r:id="rId32"/>
    <p:sldId id="406" r:id="rId33"/>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 Roy" initials="DR" lastIdx="10" clrIdx="0">
    <p:extLst>
      <p:ext uri="{19B8F6BF-5375-455C-9EA6-DF929625EA0E}">
        <p15:presenceInfo xmlns:p15="http://schemas.microsoft.com/office/powerpoint/2012/main" userId="S-1-5-21-3321647440-3729326344-4011490815-1722" providerId="AD"/>
      </p:ext>
    </p:extLst>
  </p:cmAuthor>
  <p:cmAuthor id="2" name="LaVarne Burton" initials="LB" lastIdx="8" clrIdx="1">
    <p:extLst>
      <p:ext uri="{19B8F6BF-5375-455C-9EA6-DF929625EA0E}">
        <p15:presenceInfo xmlns:p15="http://schemas.microsoft.com/office/powerpoint/2012/main" userId="S-1-5-21-3321647440-3729326344-4011490815-12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404"/>
    <a:srgbClr val="E9EDF7"/>
    <a:srgbClr val="E79DA8"/>
    <a:srgbClr val="B1E90F"/>
    <a:srgbClr val="55EF17"/>
    <a:srgbClr val="00FF01"/>
    <a:srgbClr val="EAFC04"/>
    <a:srgbClr val="58595B"/>
    <a:srgbClr val="003DFF"/>
    <a:srgbClr val="75C2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07" autoAdjust="0"/>
    <p:restoredTop sz="94663" autoAdjust="0"/>
  </p:normalViewPr>
  <p:slideViewPr>
    <p:cSldViewPr snapToGrid="0" snapToObjects="1">
      <p:cViewPr varScale="1">
        <p:scale>
          <a:sx n="119" d="100"/>
          <a:sy n="119" d="100"/>
        </p:scale>
        <p:origin x="348"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628" cy="465138"/>
          </a:xfrm>
          <a:prstGeom prst="rect">
            <a:avLst/>
          </a:prstGeom>
        </p:spPr>
        <p:txBody>
          <a:bodyPr vert="horz" lIns="93094" tIns="46548" rIns="93094" bIns="46548"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1183" y="1"/>
            <a:ext cx="3037628" cy="465138"/>
          </a:xfrm>
          <a:prstGeom prst="rect">
            <a:avLst/>
          </a:prstGeom>
        </p:spPr>
        <p:txBody>
          <a:bodyPr vert="horz" wrap="square" lIns="93094" tIns="46548" rIns="93094" bIns="46548" numCol="1" anchor="t" anchorCtr="0" compatLnSpc="1">
            <a:prstTxWarp prst="textNoShape">
              <a:avLst/>
            </a:prstTxWarp>
          </a:bodyPr>
          <a:lstStyle>
            <a:lvl1pPr algn="r">
              <a:defRPr sz="1200">
                <a:latin typeface="Calibri" pitchFamily="34" charset="0"/>
              </a:defRPr>
            </a:lvl1pPr>
          </a:lstStyle>
          <a:p>
            <a:fld id="{A002147C-BD41-40E7-BF4B-FE98CAB9F171}" type="datetime1">
              <a:rPr lang="en-US"/>
              <a:pPr/>
              <a:t>11/25/2022</a:t>
            </a:fld>
            <a:endParaRPr lang="en-US" dirty="0"/>
          </a:p>
        </p:txBody>
      </p:sp>
      <p:sp>
        <p:nvSpPr>
          <p:cNvPr id="4" name="Footer Placeholder 3"/>
          <p:cNvSpPr>
            <a:spLocks noGrp="1"/>
          </p:cNvSpPr>
          <p:nvPr>
            <p:ph type="ftr" sz="quarter" idx="2"/>
          </p:nvPr>
        </p:nvSpPr>
        <p:spPr>
          <a:xfrm>
            <a:off x="0" y="8829675"/>
            <a:ext cx="3037628" cy="465138"/>
          </a:xfrm>
          <a:prstGeom prst="rect">
            <a:avLst/>
          </a:prstGeom>
        </p:spPr>
        <p:txBody>
          <a:bodyPr vert="horz" lIns="93094" tIns="46548" rIns="93094" bIns="46548"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1183" y="8829675"/>
            <a:ext cx="3037628" cy="465138"/>
          </a:xfrm>
          <a:prstGeom prst="rect">
            <a:avLst/>
          </a:prstGeom>
        </p:spPr>
        <p:txBody>
          <a:bodyPr vert="horz" wrap="square" lIns="93094" tIns="46548" rIns="93094" bIns="46548" numCol="1" anchor="b" anchorCtr="0" compatLnSpc="1">
            <a:prstTxWarp prst="textNoShape">
              <a:avLst/>
            </a:prstTxWarp>
          </a:bodyPr>
          <a:lstStyle>
            <a:lvl1pPr algn="r">
              <a:defRPr sz="1200">
                <a:latin typeface="Calibri" pitchFamily="34" charset="0"/>
              </a:defRPr>
            </a:lvl1pPr>
          </a:lstStyle>
          <a:p>
            <a:fld id="{9C273E39-3CD3-4F7E-A953-447F9A2DFAB2}" type="slidenum">
              <a:rPr lang="en-US"/>
              <a:pPr/>
              <a:t>‹#›</a:t>
            </a:fld>
            <a:endParaRPr lang="en-US" dirty="0"/>
          </a:p>
        </p:txBody>
      </p:sp>
    </p:spTree>
    <p:extLst>
      <p:ext uri="{BB962C8B-B14F-4D97-AF65-F5344CB8AC3E}">
        <p14:creationId xmlns:p14="http://schemas.microsoft.com/office/powerpoint/2010/main" val="2768130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628" cy="465138"/>
          </a:xfrm>
          <a:prstGeom prst="rect">
            <a:avLst/>
          </a:prstGeom>
        </p:spPr>
        <p:txBody>
          <a:bodyPr vert="horz" lIns="93094" tIns="46548" rIns="93094" bIns="46548"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1183" y="1"/>
            <a:ext cx="3037628" cy="465138"/>
          </a:xfrm>
          <a:prstGeom prst="rect">
            <a:avLst/>
          </a:prstGeom>
        </p:spPr>
        <p:txBody>
          <a:bodyPr vert="horz" wrap="square" lIns="93094" tIns="46548" rIns="93094" bIns="46548" numCol="1" anchor="t" anchorCtr="0" compatLnSpc="1">
            <a:prstTxWarp prst="textNoShape">
              <a:avLst/>
            </a:prstTxWarp>
          </a:bodyPr>
          <a:lstStyle>
            <a:lvl1pPr algn="r">
              <a:defRPr sz="1200">
                <a:latin typeface="Calibri" pitchFamily="34" charset="0"/>
              </a:defRPr>
            </a:lvl1pPr>
          </a:lstStyle>
          <a:p>
            <a:fld id="{144C7075-5674-4C82-9EC1-6B1A2EA601CA}" type="datetime1">
              <a:rPr lang="en-US"/>
              <a:pPr/>
              <a:t>11/25/2022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094" tIns="46548" rIns="93094" bIns="46548" rtlCol="0" anchor="ctr"/>
          <a:lstStyle/>
          <a:p>
            <a:pPr lvl="0"/>
            <a:endParaRPr lang="en-US" noProof="0" dirty="0"/>
          </a:p>
        </p:txBody>
      </p:sp>
      <p:sp>
        <p:nvSpPr>
          <p:cNvPr id="5" name="Notes Placeholder 4"/>
          <p:cNvSpPr>
            <a:spLocks noGrp="1"/>
          </p:cNvSpPr>
          <p:nvPr>
            <p:ph type="body" sz="quarter" idx="3"/>
          </p:nvPr>
        </p:nvSpPr>
        <p:spPr>
          <a:xfrm>
            <a:off x="701360" y="4416427"/>
            <a:ext cx="5607684" cy="4183063"/>
          </a:xfrm>
          <a:prstGeom prst="rect">
            <a:avLst/>
          </a:prstGeom>
        </p:spPr>
        <p:txBody>
          <a:bodyPr vert="horz" lIns="93094" tIns="46548" rIns="93094" bIns="4654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7628" cy="465138"/>
          </a:xfrm>
          <a:prstGeom prst="rect">
            <a:avLst/>
          </a:prstGeom>
        </p:spPr>
        <p:txBody>
          <a:bodyPr vert="horz" lIns="93094" tIns="46548" rIns="93094" bIns="46548"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1183" y="8829675"/>
            <a:ext cx="3037628" cy="465138"/>
          </a:xfrm>
          <a:prstGeom prst="rect">
            <a:avLst/>
          </a:prstGeom>
        </p:spPr>
        <p:txBody>
          <a:bodyPr vert="horz" wrap="square" lIns="93094" tIns="46548" rIns="93094" bIns="46548" numCol="1" anchor="b" anchorCtr="0" compatLnSpc="1">
            <a:prstTxWarp prst="textNoShape">
              <a:avLst/>
            </a:prstTxWarp>
          </a:bodyPr>
          <a:lstStyle>
            <a:lvl1pPr algn="r">
              <a:defRPr sz="1200">
                <a:latin typeface="Calibri" pitchFamily="34" charset="0"/>
              </a:defRPr>
            </a:lvl1pPr>
          </a:lstStyle>
          <a:p>
            <a:fld id="{B5704085-39E0-4FEA-9F99-70EED8363485}" type="slidenum">
              <a:rPr lang="en-US"/>
              <a:pPr/>
              <a:t>‹#›</a:t>
            </a:fld>
            <a:endParaRPr lang="en-US" dirty="0"/>
          </a:p>
        </p:txBody>
      </p:sp>
    </p:spTree>
    <p:extLst>
      <p:ext uri="{BB962C8B-B14F-4D97-AF65-F5344CB8AC3E}">
        <p14:creationId xmlns:p14="http://schemas.microsoft.com/office/powerpoint/2010/main" val="137984181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ＭＳ Ｐゴシック" pitchFamily="-10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04085-39E0-4FEA-9F99-70EED8363485}" type="slidenum">
              <a:rPr lang="en-US" smtClean="0"/>
              <a:pPr/>
              <a:t>1</a:t>
            </a:fld>
            <a:endParaRPr lang="en-US" dirty="0"/>
          </a:p>
        </p:txBody>
      </p:sp>
    </p:spTree>
    <p:extLst>
      <p:ext uri="{BB962C8B-B14F-4D97-AF65-F5344CB8AC3E}">
        <p14:creationId xmlns:p14="http://schemas.microsoft.com/office/powerpoint/2010/main" val="29097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04085-39E0-4FEA-9F99-70EED8363485}" type="slidenum">
              <a:rPr lang="en-US" smtClean="0"/>
              <a:pPr/>
              <a:t>24</a:t>
            </a:fld>
            <a:endParaRPr lang="en-US" dirty="0"/>
          </a:p>
        </p:txBody>
      </p:sp>
    </p:spTree>
    <p:extLst>
      <p:ext uri="{BB962C8B-B14F-4D97-AF65-F5344CB8AC3E}">
        <p14:creationId xmlns:p14="http://schemas.microsoft.com/office/powerpoint/2010/main" val="2458738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2734" y="4605868"/>
            <a:ext cx="8060267" cy="761473"/>
          </a:xfrm>
          <a:prstGeom prst="rect">
            <a:avLst/>
          </a:prstGeom>
        </p:spPr>
        <p:txBody>
          <a:bodyPr/>
          <a:lstStyle>
            <a:lvl1pPr algn="l">
              <a:defRPr sz="4000" b="1"/>
            </a:lvl1pPr>
          </a:lstStyle>
          <a:p>
            <a:r>
              <a:rPr lang="en-US"/>
              <a:t>Click to edit Master title style</a:t>
            </a:r>
            <a:endParaRPr lang="en-US" dirty="0"/>
          </a:p>
        </p:txBody>
      </p:sp>
      <p:sp>
        <p:nvSpPr>
          <p:cNvPr id="4" name="Text Placeholder 3"/>
          <p:cNvSpPr>
            <a:spLocks noGrp="1"/>
          </p:cNvSpPr>
          <p:nvPr>
            <p:ph type="body" sz="half" idx="2"/>
          </p:nvPr>
        </p:nvSpPr>
        <p:spPr>
          <a:xfrm>
            <a:off x="702734" y="5367341"/>
            <a:ext cx="8060267" cy="804863"/>
          </a:xfrm>
          <a:prstGeom prst="rect">
            <a:avLst/>
          </a:prstGeom>
        </p:spPr>
        <p:txBody>
          <a:bodyPr/>
          <a:lstStyle>
            <a:lvl1pPr marL="0" indent="0">
              <a:buNone/>
              <a:defRPr sz="3000">
                <a:solidFill>
                  <a:srgbClr val="58595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fld id="{DD938BE1-3E4E-4232-BD83-659EABB2C93C}" type="datetime1">
              <a:rPr lang="en-US" smtClean="0"/>
              <a:pPr/>
              <a:t>11/25/2022</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7" name="Slide Number Placeholder 5"/>
          <p:cNvSpPr>
            <a:spLocks noGrp="1"/>
          </p:cNvSpPr>
          <p:nvPr>
            <p:ph type="sldNum" sz="quarter" idx="16"/>
          </p:nvPr>
        </p:nvSpPr>
        <p:spPr/>
        <p:txBody>
          <a:bodyPr/>
          <a:lstStyle>
            <a:lvl1pPr>
              <a:defRPr/>
            </a:lvl1pPr>
          </a:lstStyle>
          <a:p>
            <a:fld id="{62DAE350-1887-42DF-A0D5-0AC1108DFEF4}" type="slidenum">
              <a:rPr lang="en-US"/>
              <a:pPr/>
              <a:t>‹#›</a:t>
            </a:fld>
            <a:endParaRPr lang="en-US" dirty="0"/>
          </a:p>
        </p:txBody>
      </p:sp>
      <p:cxnSp>
        <p:nvCxnSpPr>
          <p:cNvPr id="8" name="Straight Connector 7"/>
          <p:cNvCxnSpPr/>
          <p:nvPr userDrawn="1"/>
        </p:nvCxnSpPr>
        <p:spPr>
          <a:xfrm>
            <a:off x="701675" y="5365754"/>
            <a:ext cx="8123238" cy="1587"/>
          </a:xfrm>
          <a:prstGeom prst="line">
            <a:avLst/>
          </a:prstGeom>
          <a:ln w="12700" cap="flat" cmpd="sng" algn="ctr">
            <a:solidFill>
              <a:srgbClr val="75C2B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701675" y="1427163"/>
            <a:ext cx="8123238" cy="1587"/>
          </a:xfrm>
          <a:prstGeom prst="line">
            <a:avLst/>
          </a:prstGeom>
          <a:ln w="12700" cap="flat" cmpd="sng" algn="ctr">
            <a:solidFill>
              <a:srgbClr val="75C2B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p:nvPr>
        </p:nvSpPr>
        <p:spPr bwMode="auto">
          <a:xfrm>
            <a:off x="619941" y="680785"/>
            <a:ext cx="8204973" cy="690815"/>
          </a:xfrm>
          <a:prstGeom prst="rect">
            <a:avLst/>
          </a:prstGeom>
          <a:noFill/>
          <a:ln w="9525">
            <a:noFill/>
            <a:miter lim="800000"/>
            <a:headEnd/>
            <a:tailEnd/>
          </a:ln>
        </p:spPr>
        <p:txBody>
          <a:bodyPr/>
          <a:lstStyle>
            <a:lvl1pPr>
              <a:defRPr sz="4000"/>
            </a:lvl1pPr>
          </a:lstStyle>
          <a:p>
            <a:pPr lvl="0"/>
            <a:r>
              <a:rPr lang="en-US"/>
              <a:t>Click to edit Master title style</a:t>
            </a:r>
            <a:endParaRPr lang="en-US" dirty="0"/>
          </a:p>
        </p:txBody>
      </p:sp>
      <p:sp>
        <p:nvSpPr>
          <p:cNvPr id="12" name="Content Placeholder 11"/>
          <p:cNvSpPr>
            <a:spLocks noGrp="1"/>
          </p:cNvSpPr>
          <p:nvPr>
            <p:ph sz="quarter" idx="13"/>
          </p:nvPr>
        </p:nvSpPr>
        <p:spPr>
          <a:xfrm>
            <a:off x="619940" y="1492252"/>
            <a:ext cx="8229600" cy="4864100"/>
          </a:xfrm>
          <a:prstGeom prst="rect">
            <a:avLst/>
          </a:prstGeom>
        </p:spPr>
        <p:txBody>
          <a:bodyPr vert="horz"/>
          <a:lstStyle>
            <a:lvl1pPr>
              <a:buClr>
                <a:srgbClr val="75C2BD"/>
              </a:buClr>
              <a:defRPr sz="3000">
                <a:solidFill>
                  <a:srgbClr val="58595B"/>
                </a:solidFill>
              </a:defRPr>
            </a:lvl1pPr>
            <a:lvl2pPr>
              <a:buClr>
                <a:srgbClr val="75C2BD"/>
              </a:buClr>
              <a:defRPr sz="2600">
                <a:solidFill>
                  <a:srgbClr val="58595B"/>
                </a:solidFill>
              </a:defRPr>
            </a:lvl2pPr>
            <a:lvl3pPr>
              <a:buClr>
                <a:srgbClr val="75C2BD"/>
              </a:buClr>
              <a:defRPr sz="2200">
                <a:solidFill>
                  <a:srgbClr val="58595B"/>
                </a:solidFill>
              </a:defRPr>
            </a:lvl3pPr>
            <a:lvl4pPr>
              <a:buClr>
                <a:srgbClr val="75C2BD"/>
              </a:buClr>
              <a:defRPr sz="1900">
                <a:solidFill>
                  <a:srgbClr val="58595B"/>
                </a:solidFill>
              </a:defRPr>
            </a:lvl4pPr>
            <a:lvl5pPr>
              <a:buClr>
                <a:srgbClr val="75C2BD"/>
              </a:buClr>
              <a:defRPr sz="1900">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fld id="{37D86D84-8B17-40B0-8DAD-32F0B17046D9}" type="datetime1">
              <a:rPr lang="en-US" smtClean="0"/>
              <a:pPr/>
              <a:t>11/25/2022</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8" name="Slide Number Placeholder 5"/>
          <p:cNvSpPr>
            <a:spLocks noGrp="1"/>
          </p:cNvSpPr>
          <p:nvPr>
            <p:ph type="sldNum" sz="quarter" idx="16"/>
          </p:nvPr>
        </p:nvSpPr>
        <p:spPr/>
        <p:txBody>
          <a:bodyPr/>
          <a:lstStyle>
            <a:lvl1pPr>
              <a:defRPr/>
            </a:lvl1pPr>
          </a:lstStyle>
          <a:p>
            <a:fld id="{26800417-C854-4CE7-9885-5C4F2B1645BA}"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701675" y="1427163"/>
            <a:ext cx="8123238" cy="1587"/>
          </a:xfrm>
          <a:prstGeom prst="line">
            <a:avLst/>
          </a:prstGeom>
          <a:ln w="12700" cap="flat" cmpd="sng" algn="ctr">
            <a:solidFill>
              <a:srgbClr val="75C2B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Content Placeholder 11"/>
          <p:cNvSpPr>
            <a:spLocks noGrp="1"/>
          </p:cNvSpPr>
          <p:nvPr>
            <p:ph sz="quarter" idx="13"/>
          </p:nvPr>
        </p:nvSpPr>
        <p:spPr>
          <a:xfrm>
            <a:off x="625475" y="1524001"/>
            <a:ext cx="3946525" cy="4571999"/>
          </a:xfrm>
          <a:prstGeom prst="rect">
            <a:avLst/>
          </a:prstGeom>
        </p:spPr>
        <p:txBody>
          <a:bodyPr vert="horz"/>
          <a:lstStyle>
            <a:lvl1pPr>
              <a:buClr>
                <a:srgbClr val="75C2BD"/>
              </a:buClr>
              <a:defRPr sz="3000">
                <a:solidFill>
                  <a:srgbClr val="58595B"/>
                </a:solidFill>
              </a:defRPr>
            </a:lvl1pPr>
            <a:lvl2pPr>
              <a:buClr>
                <a:srgbClr val="75C2BD"/>
              </a:buClr>
              <a:defRPr sz="2600">
                <a:solidFill>
                  <a:srgbClr val="58595B"/>
                </a:solidFill>
              </a:defRPr>
            </a:lvl2pPr>
            <a:lvl3pPr>
              <a:buClr>
                <a:srgbClr val="75C2BD"/>
              </a:buClr>
              <a:defRPr sz="2200">
                <a:solidFill>
                  <a:srgbClr val="58595B"/>
                </a:solidFill>
              </a:defRPr>
            </a:lvl3pPr>
            <a:lvl4pPr>
              <a:buClr>
                <a:srgbClr val="75C2BD"/>
              </a:buClr>
              <a:defRPr sz="1900">
                <a:solidFill>
                  <a:srgbClr val="58595B"/>
                </a:solidFill>
              </a:defRPr>
            </a:lvl4pPr>
            <a:lvl5pPr>
              <a:buClr>
                <a:srgbClr val="75C2BD"/>
              </a:buClr>
              <a:defRPr sz="1900">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1"/>
          <p:cNvSpPr>
            <a:spLocks noGrp="1"/>
          </p:cNvSpPr>
          <p:nvPr>
            <p:ph sz="quarter" idx="14"/>
          </p:nvPr>
        </p:nvSpPr>
        <p:spPr>
          <a:xfrm>
            <a:off x="4813300" y="1524001"/>
            <a:ext cx="3934640" cy="4571999"/>
          </a:xfrm>
          <a:prstGeom prst="rect">
            <a:avLst/>
          </a:prstGeom>
        </p:spPr>
        <p:txBody>
          <a:bodyPr vert="horz"/>
          <a:lstStyle>
            <a:lvl1pPr>
              <a:buClr>
                <a:srgbClr val="75C2BD"/>
              </a:buClr>
              <a:defRPr sz="3000">
                <a:solidFill>
                  <a:srgbClr val="58595B"/>
                </a:solidFill>
              </a:defRPr>
            </a:lvl1pPr>
            <a:lvl2pPr>
              <a:buClr>
                <a:srgbClr val="75C2BD"/>
              </a:buClr>
              <a:defRPr sz="2600">
                <a:solidFill>
                  <a:srgbClr val="58595B"/>
                </a:solidFill>
              </a:defRPr>
            </a:lvl2pPr>
            <a:lvl3pPr>
              <a:buClr>
                <a:srgbClr val="75C2BD"/>
              </a:buClr>
              <a:defRPr sz="2200">
                <a:solidFill>
                  <a:srgbClr val="58595B"/>
                </a:solidFill>
              </a:defRPr>
            </a:lvl3pPr>
            <a:lvl4pPr>
              <a:buClr>
                <a:srgbClr val="75C2BD"/>
              </a:buClr>
              <a:defRPr sz="1900">
                <a:solidFill>
                  <a:srgbClr val="58595B"/>
                </a:solidFill>
              </a:defRPr>
            </a:lvl4pPr>
            <a:lvl5pPr>
              <a:buClr>
                <a:srgbClr val="75C2BD"/>
              </a:buClr>
              <a:defRPr sz="1900">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2"/>
          <p:cNvSpPr>
            <a:spLocks noGrp="1" noChangeArrowheads="1"/>
          </p:cNvSpPr>
          <p:nvPr>
            <p:ph type="title"/>
          </p:nvPr>
        </p:nvSpPr>
        <p:spPr bwMode="auto">
          <a:xfrm>
            <a:off x="619941" y="680785"/>
            <a:ext cx="8204973" cy="690815"/>
          </a:xfrm>
          <a:prstGeom prst="rect">
            <a:avLst/>
          </a:prstGeom>
          <a:noFill/>
          <a:ln w="9525">
            <a:noFill/>
            <a:miter lim="800000"/>
            <a:headEnd/>
            <a:tailEnd/>
          </a:ln>
        </p:spPr>
        <p:txBody>
          <a:bodyPr/>
          <a:lstStyle>
            <a:lvl1pPr>
              <a:defRPr sz="4000"/>
            </a:lvl1pPr>
          </a:lstStyle>
          <a:p>
            <a:pPr lvl="0"/>
            <a:r>
              <a:rPr lang="en-US"/>
              <a:t>Click to edit Master title style</a:t>
            </a:r>
            <a:endParaRPr lang="en-US" dirty="0"/>
          </a:p>
        </p:txBody>
      </p:sp>
      <p:sp>
        <p:nvSpPr>
          <p:cNvPr id="6" name="Date Placeholder 4"/>
          <p:cNvSpPr>
            <a:spLocks noGrp="1"/>
          </p:cNvSpPr>
          <p:nvPr>
            <p:ph type="dt" sz="half" idx="15"/>
          </p:nvPr>
        </p:nvSpPr>
        <p:spPr/>
        <p:txBody>
          <a:bodyPr/>
          <a:lstStyle>
            <a:lvl1pPr>
              <a:defRPr/>
            </a:lvl1pPr>
          </a:lstStyle>
          <a:p>
            <a:fld id="{D770437E-7280-42EB-99E5-54107C47DE96}" type="datetime1">
              <a:rPr lang="en-US" smtClean="0"/>
              <a:pPr/>
              <a:t>11/25/2022</a:t>
            </a:fld>
            <a:endParaRPr lang="en-US" dirty="0"/>
          </a:p>
        </p:txBody>
      </p:sp>
      <p:sp>
        <p:nvSpPr>
          <p:cNvPr id="7" name="Footer Placeholder 5"/>
          <p:cNvSpPr>
            <a:spLocks noGrp="1"/>
          </p:cNvSpPr>
          <p:nvPr>
            <p:ph type="ftr" sz="quarter" idx="16"/>
          </p:nvPr>
        </p:nvSpPr>
        <p:spPr/>
        <p:txBody>
          <a:bodyPr/>
          <a:lstStyle>
            <a:lvl1pPr>
              <a:defRPr/>
            </a:lvl1pPr>
          </a:lstStyle>
          <a:p>
            <a:pPr>
              <a:defRPr/>
            </a:pPr>
            <a:endParaRPr lang="en-US" dirty="0"/>
          </a:p>
        </p:txBody>
      </p:sp>
      <p:sp>
        <p:nvSpPr>
          <p:cNvPr id="8" name="Slide Number Placeholder 6"/>
          <p:cNvSpPr>
            <a:spLocks noGrp="1"/>
          </p:cNvSpPr>
          <p:nvPr>
            <p:ph type="sldNum" sz="quarter" idx="17"/>
          </p:nvPr>
        </p:nvSpPr>
        <p:spPr/>
        <p:txBody>
          <a:bodyPr/>
          <a:lstStyle>
            <a:lvl1pPr>
              <a:defRPr/>
            </a:lvl1pPr>
          </a:lstStyle>
          <a:p>
            <a:fld id="{53529178-83BB-4305-95FE-E2AA443DF903}"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1F7DC95-5EFC-4896-850C-5393E17C8ACA}" type="datetime1">
              <a:rPr lang="en-US" smtClean="0"/>
              <a:pPr/>
              <a:t>11/25/2022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000107B1-E131-4538-A670-910C093E5EB7}"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89000" y="6356350"/>
            <a:ext cx="2133600" cy="3667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2C18FBBF-F9C3-4F9D-AB25-7554E68D531B}" type="datetime1">
              <a:rPr lang="en-US" smtClean="0"/>
              <a:pPr/>
              <a:t>11/25/2022</a:t>
            </a:fld>
            <a:endParaRPr lang="en-US" dirty="0"/>
          </a:p>
        </p:txBody>
      </p:sp>
      <p:sp>
        <p:nvSpPr>
          <p:cNvPr id="5" name="Footer Placeholder 4"/>
          <p:cNvSpPr>
            <a:spLocks noGrp="1"/>
          </p:cNvSpPr>
          <p:nvPr>
            <p:ph type="ftr" sz="quarter" idx="3"/>
          </p:nvPr>
        </p:nvSpPr>
        <p:spPr>
          <a:xfrm>
            <a:off x="3314700" y="6356350"/>
            <a:ext cx="2895600" cy="366713"/>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671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7600A789-4CC7-483F-B5D8-BC533B72432A}" type="slidenum">
              <a:rPr lang="en-US"/>
              <a:pPr/>
              <a:t>‹#›</a:t>
            </a:fld>
            <a:endParaRPr lang="en-US" dirty="0"/>
          </a:p>
        </p:txBody>
      </p:sp>
      <p:sp>
        <p:nvSpPr>
          <p:cNvPr id="12" name="Rectangle 11"/>
          <p:cNvSpPr>
            <a:spLocks noChangeArrowheads="1"/>
          </p:cNvSpPr>
          <p:nvPr/>
        </p:nvSpPr>
        <p:spPr bwMode="auto">
          <a:xfrm>
            <a:off x="-7938" y="-171450"/>
            <a:ext cx="152401" cy="9144000"/>
          </a:xfrm>
          <a:prstGeom prst="rect">
            <a:avLst/>
          </a:prstGeom>
          <a:solidFill>
            <a:srgbClr val="75C2BD"/>
          </a:solidFill>
          <a:ln w="9525">
            <a:noFill/>
            <a:miter lim="800000"/>
            <a:headEnd/>
            <a:tailEnd/>
          </a:ln>
          <a:effectLst>
            <a:outerShdw sx="98000" sy="98000" algn="tl" rotWithShape="0">
              <a:srgbClr val="7F7F7F"/>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13" name="Rectangle 12"/>
          <p:cNvSpPr/>
          <p:nvPr/>
        </p:nvSpPr>
        <p:spPr>
          <a:xfrm>
            <a:off x="-7938" y="-171450"/>
            <a:ext cx="76201" cy="9144000"/>
          </a:xfrm>
          <a:prstGeom prst="rect">
            <a:avLst/>
          </a:prstGeom>
          <a:solidFill>
            <a:srgbClr val="0059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31" name="Picture 7" descr="AKF_Logo_NEW_2011_color.png"/>
          <p:cNvPicPr>
            <a:picLocks noChangeAspect="1"/>
          </p:cNvPicPr>
          <p:nvPr/>
        </p:nvPicPr>
        <p:blipFill>
          <a:blip r:embed="rId6"/>
          <a:srcRect/>
          <a:stretch>
            <a:fillRect/>
          </a:stretch>
        </p:blipFill>
        <p:spPr bwMode="auto">
          <a:xfrm>
            <a:off x="369888" y="238125"/>
            <a:ext cx="2667000" cy="357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2" r:id="rId2"/>
    <p:sldLayoutId id="2147483683" r:id="rId3"/>
    <p:sldLayoutId id="2147483679" r:id="rId4"/>
  </p:sldLayoutIdLst>
  <p:hf hdr="0" ftr="0" dt="0"/>
  <p:txStyles>
    <p:title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 y="3438525"/>
            <a:ext cx="6194390" cy="761473"/>
          </a:xfrm>
        </p:spPr>
        <p:txBody>
          <a:bodyPr/>
          <a:lstStyle/>
          <a:p>
            <a:r>
              <a:rPr lang="en-US" sz="3200" dirty="0">
                <a:solidFill>
                  <a:schemeClr val="tx2"/>
                </a:solidFill>
                <a:latin typeface="Calibri" panose="020F0502020204030204" pitchFamily="34" charset="0"/>
                <a:cs typeface="Calibri" panose="020F0502020204030204" pitchFamily="34" charset="0"/>
              </a:rPr>
              <a:t>CIO / CTO Challenges and Opportunities in a Post Pandemic World – Hybrid Office, Cybersecurity, and New KPIs</a:t>
            </a:r>
            <a:br>
              <a:rPr lang="en-US" sz="3600" dirty="0"/>
            </a:br>
            <a:r>
              <a:rPr lang="en-US" sz="1800" dirty="0"/>
              <a:t>  </a:t>
            </a:r>
            <a:br>
              <a:rPr lang="en-US" sz="3600" dirty="0"/>
            </a:br>
            <a:r>
              <a:rPr lang="en-US" sz="2000" i="1" dirty="0">
                <a:solidFill>
                  <a:schemeClr val="tx2"/>
                </a:solidFill>
                <a:latin typeface="Calibri" panose="020F0502020204030204" pitchFamily="34" charset="0"/>
                <a:cs typeface="Calibri" panose="020F0502020204030204" pitchFamily="34" charset="0"/>
              </a:rPr>
              <a:t>Gregory S. Smith</a:t>
            </a:r>
            <a:br>
              <a:rPr lang="en-US" sz="2000" i="1" dirty="0">
                <a:solidFill>
                  <a:schemeClr val="tx2"/>
                </a:solidFill>
                <a:latin typeface="Calibri" panose="020F0502020204030204" pitchFamily="34" charset="0"/>
                <a:cs typeface="Calibri" panose="020F0502020204030204" pitchFamily="34" charset="0"/>
              </a:rPr>
            </a:br>
            <a:r>
              <a:rPr lang="en-US" sz="2000" i="1" dirty="0">
                <a:solidFill>
                  <a:schemeClr val="tx2"/>
                </a:solidFill>
                <a:latin typeface="Calibri" panose="020F0502020204030204" pitchFamily="34" charset="0"/>
                <a:cs typeface="Calibri" panose="020F0502020204030204" pitchFamily="34" charset="0"/>
              </a:rPr>
              <a:t>CIO, Author, Professor</a:t>
            </a:r>
            <a:endParaRPr lang="en-US" sz="2000" dirty="0">
              <a:solidFill>
                <a:schemeClr val="tx2"/>
              </a:solidFill>
              <a:latin typeface="Calibri" panose="020F0502020204030204" pitchFamily="34" charset="0"/>
              <a:cs typeface="Calibri" panose="020F0502020204030204" pitchFamily="34" charset="0"/>
            </a:endParaRPr>
          </a:p>
        </p:txBody>
      </p:sp>
      <p:sp>
        <p:nvSpPr>
          <p:cNvPr id="4" name="Text Placeholder 3"/>
          <p:cNvSpPr>
            <a:spLocks noGrp="1"/>
          </p:cNvSpPr>
          <p:nvPr>
            <p:ph type="body" sz="half" idx="2"/>
          </p:nvPr>
        </p:nvSpPr>
        <p:spPr>
          <a:xfrm>
            <a:off x="4572000" y="6429262"/>
            <a:ext cx="748044" cy="285825"/>
          </a:xfrm>
        </p:spPr>
        <p:txBody>
          <a:bodyPr/>
          <a:lstStyle/>
          <a:p>
            <a:r>
              <a:rPr lang="en-US" sz="1600" dirty="0"/>
              <a:t>2022</a:t>
            </a:r>
          </a:p>
        </p:txBody>
      </p:sp>
      <p:pic>
        <p:nvPicPr>
          <p:cNvPr id="8" name="Picture 7">
            <a:extLst>
              <a:ext uri="{FF2B5EF4-FFF2-40B4-BE49-F238E27FC236}">
                <a16:creationId xmlns:a16="http://schemas.microsoft.com/office/drawing/2014/main" id="{906EE3BA-09D7-46EA-B8D6-71A380181C6E}"/>
              </a:ext>
            </a:extLst>
          </p:cNvPr>
          <p:cNvPicPr>
            <a:picLocks noChangeAspect="1"/>
          </p:cNvPicPr>
          <p:nvPr/>
        </p:nvPicPr>
        <p:blipFill>
          <a:blip r:embed="rId3"/>
          <a:stretch>
            <a:fillRect/>
          </a:stretch>
        </p:blipFill>
        <p:spPr>
          <a:xfrm>
            <a:off x="0" y="0"/>
            <a:ext cx="9144000" cy="3265170"/>
          </a:xfrm>
          <a:prstGeom prst="rect">
            <a:avLst/>
          </a:prstGeom>
        </p:spPr>
      </p:pic>
      <p:pic>
        <p:nvPicPr>
          <p:cNvPr id="6" name="Picture 5">
            <a:extLst>
              <a:ext uri="{FF2B5EF4-FFF2-40B4-BE49-F238E27FC236}">
                <a16:creationId xmlns:a16="http://schemas.microsoft.com/office/drawing/2014/main" id="{020212FD-AA65-4D1F-8408-531FBE0268B6}"/>
              </a:ext>
            </a:extLst>
          </p:cNvPr>
          <p:cNvPicPr>
            <a:picLocks noChangeAspect="1"/>
          </p:cNvPicPr>
          <p:nvPr/>
        </p:nvPicPr>
        <p:blipFill>
          <a:blip r:embed="rId4"/>
          <a:stretch>
            <a:fillRect/>
          </a:stretch>
        </p:blipFill>
        <p:spPr>
          <a:xfrm>
            <a:off x="6541477" y="3259882"/>
            <a:ext cx="2602523" cy="35981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10</a:t>
            </a:fld>
            <a:endParaRPr lang="en-US" dirty="0"/>
          </a:p>
        </p:txBody>
      </p:sp>
      <p:sp>
        <p:nvSpPr>
          <p:cNvPr id="4" name="Title 3"/>
          <p:cNvSpPr txBox="1">
            <a:spLocks/>
          </p:cNvSpPr>
          <p:nvPr/>
        </p:nvSpPr>
        <p:spPr>
          <a:xfrm>
            <a:off x="773113" y="702653"/>
            <a:ext cx="8204200"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marL="400050" lvl="1"/>
            <a:r>
              <a:rPr lang="en-US" sz="3200" dirty="0">
                <a:solidFill>
                  <a:schemeClr val="tx2"/>
                </a:solidFill>
                <a:ea typeface="ＭＳ Ｐゴシック" pitchFamily="34" charset="-128"/>
              </a:rPr>
              <a:t>The Shrinking Office of the Future</a:t>
            </a:r>
          </a:p>
        </p:txBody>
      </p:sp>
      <p:sp>
        <p:nvSpPr>
          <p:cNvPr id="5" name="Content Placeholder 4"/>
          <p:cNvSpPr txBox="1">
            <a:spLocks/>
          </p:cNvSpPr>
          <p:nvPr/>
        </p:nvSpPr>
        <p:spPr bwMode="auto">
          <a:xfrm>
            <a:off x="777875" y="1546953"/>
            <a:ext cx="8199438" cy="4572000"/>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buNone/>
            </a:pPr>
            <a:endParaRPr lang="en-US" sz="3600" dirty="0">
              <a:ea typeface="ＭＳ Ｐゴシック" pitchFamily="34" charset="-128"/>
            </a:endParaRPr>
          </a:p>
        </p:txBody>
      </p:sp>
      <p:pic>
        <p:nvPicPr>
          <p:cNvPr id="7" name="Picture 6">
            <a:extLst>
              <a:ext uri="{FF2B5EF4-FFF2-40B4-BE49-F238E27FC236}">
                <a16:creationId xmlns:a16="http://schemas.microsoft.com/office/drawing/2014/main" id="{66CB6875-63A9-486E-A1D3-86EAAC0DE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667" y="1446438"/>
            <a:ext cx="7366665" cy="4909912"/>
          </a:xfrm>
          <a:prstGeom prst="rect">
            <a:avLst/>
          </a:prstGeom>
        </p:spPr>
      </p:pic>
    </p:spTree>
    <p:extLst>
      <p:ext uri="{BB962C8B-B14F-4D97-AF65-F5344CB8AC3E}">
        <p14:creationId xmlns:p14="http://schemas.microsoft.com/office/powerpoint/2010/main" val="3948823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11</a:t>
            </a:fld>
            <a:endParaRPr lang="en-US" dirty="0"/>
          </a:p>
        </p:txBody>
      </p:sp>
      <p:sp>
        <p:nvSpPr>
          <p:cNvPr id="4" name="Title 3"/>
          <p:cNvSpPr txBox="1">
            <a:spLocks/>
          </p:cNvSpPr>
          <p:nvPr/>
        </p:nvSpPr>
        <p:spPr>
          <a:xfrm>
            <a:off x="773113" y="702653"/>
            <a:ext cx="8204200"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marL="400050" lvl="1"/>
            <a:r>
              <a:rPr lang="en-US" sz="3200" dirty="0">
                <a:solidFill>
                  <a:schemeClr val="tx2"/>
                </a:solidFill>
                <a:ea typeface="ＭＳ Ｐゴシック" pitchFamily="34" charset="-128"/>
              </a:rPr>
              <a:t>The Shrinking Office of the Future</a:t>
            </a:r>
          </a:p>
        </p:txBody>
      </p:sp>
      <p:sp>
        <p:nvSpPr>
          <p:cNvPr id="5" name="Content Placeholder 4"/>
          <p:cNvSpPr txBox="1">
            <a:spLocks/>
          </p:cNvSpPr>
          <p:nvPr/>
        </p:nvSpPr>
        <p:spPr bwMode="auto">
          <a:xfrm>
            <a:off x="777875" y="1546953"/>
            <a:ext cx="8199438" cy="4572000"/>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buNone/>
            </a:pPr>
            <a:endParaRPr lang="en-US" sz="3600" dirty="0">
              <a:ea typeface="ＭＳ Ｐゴシック" pitchFamily="34" charset="-128"/>
            </a:endParaRPr>
          </a:p>
        </p:txBody>
      </p:sp>
      <p:sp>
        <p:nvSpPr>
          <p:cNvPr id="6" name="Content Placeholder 4">
            <a:extLst>
              <a:ext uri="{FF2B5EF4-FFF2-40B4-BE49-F238E27FC236}">
                <a16:creationId xmlns:a16="http://schemas.microsoft.com/office/drawing/2014/main" id="{04D329BD-3731-4A0D-BBA1-217C7021728A}"/>
              </a:ext>
            </a:extLst>
          </p:cNvPr>
          <p:cNvSpPr txBox="1">
            <a:spLocks/>
          </p:cNvSpPr>
          <p:nvPr/>
        </p:nvSpPr>
        <p:spPr bwMode="auto">
          <a:xfrm>
            <a:off x="606135" y="1255231"/>
            <a:ext cx="8329613" cy="271714"/>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ea typeface="ＭＳ Ｐゴシック" pitchFamily="34" charset="-128"/>
              </a:rPr>
              <a:t>Predictions:</a:t>
            </a:r>
            <a:endParaRPr lang="en-US" sz="1900" dirty="0">
              <a:solidFill>
                <a:schemeClr val="tx2"/>
              </a:solidFill>
            </a:endParaRPr>
          </a:p>
          <a:p>
            <a:r>
              <a:rPr lang="en-US" sz="1900" dirty="0">
                <a:solidFill>
                  <a:schemeClr val="tx2"/>
                </a:solidFill>
              </a:rPr>
              <a:t>Corporate employees will </a:t>
            </a:r>
            <a:r>
              <a:rPr lang="en-US" sz="1900" i="1" u="sng" dirty="0">
                <a:solidFill>
                  <a:schemeClr val="tx2"/>
                </a:solidFill>
              </a:rPr>
              <a:t>demand</a:t>
            </a:r>
            <a:r>
              <a:rPr lang="en-US" sz="1900" dirty="0">
                <a:solidFill>
                  <a:schemeClr val="tx2"/>
                </a:solidFill>
              </a:rPr>
              <a:t> more flexible working environments or walk.</a:t>
            </a:r>
          </a:p>
          <a:p>
            <a:r>
              <a:rPr lang="en-US" sz="1900" dirty="0">
                <a:solidFill>
                  <a:schemeClr val="tx2"/>
                </a:solidFill>
              </a:rPr>
              <a:t>Residential real estate outside of major cities will </a:t>
            </a:r>
            <a:r>
              <a:rPr lang="en-US" sz="1900" i="1" dirty="0">
                <a:solidFill>
                  <a:schemeClr val="tx2"/>
                </a:solidFill>
              </a:rPr>
              <a:t>rise</a:t>
            </a:r>
            <a:r>
              <a:rPr lang="en-US" sz="1900" dirty="0">
                <a:solidFill>
                  <a:schemeClr val="tx2"/>
                </a:solidFill>
              </a:rPr>
              <a:t> in value faster as workers look for cheaper places to live / work remotely.</a:t>
            </a:r>
          </a:p>
          <a:p>
            <a:r>
              <a:rPr lang="en-US" sz="1900" dirty="0">
                <a:solidFill>
                  <a:schemeClr val="tx2"/>
                </a:solidFill>
              </a:rPr>
              <a:t>Corporations will </a:t>
            </a:r>
            <a:r>
              <a:rPr lang="en-US" sz="1900" i="1" dirty="0">
                <a:solidFill>
                  <a:schemeClr val="tx2"/>
                </a:solidFill>
              </a:rPr>
              <a:t>reduce</a:t>
            </a:r>
            <a:r>
              <a:rPr lang="en-US" sz="1900" dirty="0">
                <a:solidFill>
                  <a:schemeClr val="tx2"/>
                </a:solidFill>
              </a:rPr>
              <a:t> their costs by selling / sub-letting real estate and reducing pay by geo-location standards.</a:t>
            </a:r>
          </a:p>
          <a:p>
            <a:r>
              <a:rPr lang="en-US" sz="1900" dirty="0">
                <a:solidFill>
                  <a:schemeClr val="tx2"/>
                </a:solidFill>
              </a:rPr>
              <a:t>Telehealth options are here to stay. Insurance carriers will adopt to save costs.</a:t>
            </a:r>
          </a:p>
          <a:p>
            <a:r>
              <a:rPr lang="en-US" sz="1900" dirty="0">
                <a:solidFill>
                  <a:schemeClr val="tx2"/>
                </a:solidFill>
              </a:rPr>
              <a:t>Fast food restaurants around the globe will retool their business with </a:t>
            </a:r>
            <a:r>
              <a:rPr lang="en-US" sz="1900" i="1" dirty="0">
                <a:solidFill>
                  <a:schemeClr val="tx2"/>
                </a:solidFill>
              </a:rPr>
              <a:t>less </a:t>
            </a:r>
            <a:r>
              <a:rPr lang="en-US" sz="1900" dirty="0">
                <a:solidFill>
                  <a:schemeClr val="tx2"/>
                </a:solidFill>
              </a:rPr>
              <a:t>in-person dining and more mobile / drive through options. </a:t>
            </a:r>
          </a:p>
          <a:p>
            <a:r>
              <a:rPr lang="en-US" sz="1900" dirty="0">
                <a:solidFill>
                  <a:schemeClr val="tx2"/>
                </a:solidFill>
              </a:rPr>
              <a:t>Remote work options will correlate </a:t>
            </a:r>
            <a:r>
              <a:rPr lang="en-US" sz="1900" i="1" dirty="0">
                <a:solidFill>
                  <a:schemeClr val="tx2"/>
                </a:solidFill>
              </a:rPr>
              <a:t>higher</a:t>
            </a:r>
            <a:r>
              <a:rPr lang="en-US" sz="1900" dirty="0">
                <a:solidFill>
                  <a:schemeClr val="tx2"/>
                </a:solidFill>
              </a:rPr>
              <a:t> to industries and sectors with a higher degree of success. </a:t>
            </a:r>
          </a:p>
          <a:p>
            <a:r>
              <a:rPr lang="en-US" sz="1900" dirty="0">
                <a:solidFill>
                  <a:schemeClr val="tx2"/>
                </a:solidFill>
              </a:rPr>
              <a:t>Companies will start compensating remote employees for incidentals like desks, good Internet, and fast wireless routers.</a:t>
            </a:r>
          </a:p>
          <a:p>
            <a:r>
              <a:rPr lang="en-US" sz="1900" dirty="0">
                <a:solidFill>
                  <a:schemeClr val="tx2"/>
                </a:solidFill>
              </a:rPr>
              <a:t>The desktop PC is </a:t>
            </a:r>
            <a:r>
              <a:rPr lang="en-US" sz="1900" b="1" i="1" dirty="0">
                <a:solidFill>
                  <a:schemeClr val="tx2"/>
                </a:solidFill>
              </a:rPr>
              <a:t>dead</a:t>
            </a:r>
            <a:r>
              <a:rPr lang="en-US" sz="1900" dirty="0">
                <a:solidFill>
                  <a:schemeClr val="tx2"/>
                </a:solidFill>
              </a:rPr>
              <a:t> and will be replace by mobile laptops and secure remote access solutions.</a:t>
            </a:r>
          </a:p>
          <a:p>
            <a:r>
              <a:rPr lang="en-US" sz="1900" dirty="0">
                <a:solidFill>
                  <a:schemeClr val="tx2"/>
                </a:solidFill>
              </a:rPr>
              <a:t>Snow days in America and around the globe are </a:t>
            </a:r>
            <a:r>
              <a:rPr lang="en-US" sz="1900" i="1" dirty="0">
                <a:solidFill>
                  <a:schemeClr val="tx2"/>
                </a:solidFill>
              </a:rPr>
              <a:t>gone</a:t>
            </a:r>
            <a:r>
              <a:rPr lang="en-US" sz="1900" dirty="0">
                <a:solidFill>
                  <a:schemeClr val="tx2"/>
                </a:solidFill>
              </a:rPr>
              <a:t>. Workers will be expected to work from home or take leave, saving companies more money.</a:t>
            </a:r>
          </a:p>
          <a:p>
            <a:endParaRPr lang="en-US" sz="1800" dirty="0">
              <a:solidFill>
                <a:schemeClr val="tx2"/>
              </a:solidFill>
            </a:endParaRPr>
          </a:p>
          <a:p>
            <a:endParaRPr lang="en-US" sz="1800" dirty="0">
              <a:solidFill>
                <a:schemeClr val="tx2"/>
              </a:solidFill>
            </a:endParaRPr>
          </a:p>
          <a:p>
            <a:endParaRPr lang="en-US" sz="2200" dirty="0">
              <a:solidFill>
                <a:schemeClr val="tx2"/>
              </a:solidFill>
            </a:endParaRPr>
          </a:p>
          <a:p>
            <a:pPr lvl="1"/>
            <a:endParaRPr lang="en-US" sz="1400" dirty="0">
              <a:solidFill>
                <a:schemeClr val="tx2"/>
              </a:solidFill>
            </a:endParaRPr>
          </a:p>
          <a:p>
            <a:pPr marL="0" indent="0">
              <a:buNone/>
            </a:pPr>
            <a:endParaRPr lang="en-US" sz="1600" i="1" dirty="0">
              <a:solidFill>
                <a:schemeClr val="tx2"/>
              </a:solidFill>
              <a:ea typeface="ＭＳ Ｐゴシック" pitchFamily="34" charset="-128"/>
            </a:endParaRPr>
          </a:p>
          <a:p>
            <a:pPr marL="0" indent="0">
              <a:buNone/>
            </a:pPr>
            <a:endParaRPr lang="en-US" sz="1200" i="1" dirty="0">
              <a:solidFill>
                <a:schemeClr val="tx2"/>
              </a:solidFill>
              <a:ea typeface="ＭＳ Ｐゴシック" pitchFamily="34" charset="-128"/>
            </a:endParaRPr>
          </a:p>
        </p:txBody>
      </p:sp>
    </p:spTree>
    <p:extLst>
      <p:ext uri="{BB962C8B-B14F-4D97-AF65-F5344CB8AC3E}">
        <p14:creationId xmlns:p14="http://schemas.microsoft.com/office/powerpoint/2010/main" val="2320033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12</a:t>
            </a:fld>
            <a:endParaRPr lang="en-US" dirty="0"/>
          </a:p>
        </p:txBody>
      </p:sp>
      <p:sp>
        <p:nvSpPr>
          <p:cNvPr id="4" name="Title 3"/>
          <p:cNvSpPr txBox="1">
            <a:spLocks/>
          </p:cNvSpPr>
          <p:nvPr/>
        </p:nvSpPr>
        <p:spPr>
          <a:xfrm>
            <a:off x="773113" y="702653"/>
            <a:ext cx="8204200"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marL="400050" lvl="1"/>
            <a:r>
              <a:rPr lang="en-US" sz="3200" dirty="0">
                <a:solidFill>
                  <a:schemeClr val="tx2"/>
                </a:solidFill>
                <a:ea typeface="ＭＳ Ｐゴシック" pitchFamily="34" charset="-128"/>
              </a:rPr>
              <a:t>IT Security for Corporate Resilience</a:t>
            </a:r>
          </a:p>
        </p:txBody>
      </p:sp>
      <p:sp>
        <p:nvSpPr>
          <p:cNvPr id="5" name="Content Placeholder 4"/>
          <p:cNvSpPr txBox="1">
            <a:spLocks/>
          </p:cNvSpPr>
          <p:nvPr/>
        </p:nvSpPr>
        <p:spPr bwMode="auto">
          <a:xfrm>
            <a:off x="777875" y="1546953"/>
            <a:ext cx="8199438" cy="4572000"/>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buNone/>
            </a:pPr>
            <a:endParaRPr lang="en-US" sz="3600" dirty="0">
              <a:ea typeface="ＭＳ Ｐゴシック" pitchFamily="34" charset="-128"/>
            </a:endParaRPr>
          </a:p>
        </p:txBody>
      </p:sp>
      <p:sp>
        <p:nvSpPr>
          <p:cNvPr id="6" name="Content Placeholder 4">
            <a:extLst>
              <a:ext uri="{FF2B5EF4-FFF2-40B4-BE49-F238E27FC236}">
                <a16:creationId xmlns:a16="http://schemas.microsoft.com/office/drawing/2014/main" id="{D946B912-6236-4BBE-ABEF-44E78E50090A}"/>
              </a:ext>
            </a:extLst>
          </p:cNvPr>
          <p:cNvSpPr txBox="1">
            <a:spLocks/>
          </p:cNvSpPr>
          <p:nvPr/>
        </p:nvSpPr>
        <p:spPr bwMode="auto">
          <a:xfrm>
            <a:off x="647700" y="1423704"/>
            <a:ext cx="8241060" cy="271714"/>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ea typeface="ＭＳ Ｐゴシック" pitchFamily="34" charset="-128"/>
              </a:rPr>
              <a:t>The state of IT security today:</a:t>
            </a:r>
            <a:endParaRPr lang="en-US" sz="1900" dirty="0">
              <a:solidFill>
                <a:schemeClr val="tx2"/>
              </a:solidFill>
            </a:endParaRPr>
          </a:p>
          <a:p>
            <a:r>
              <a:rPr lang="en-US" sz="1900" dirty="0">
                <a:solidFill>
                  <a:schemeClr val="tx2"/>
                </a:solidFill>
              </a:rPr>
              <a:t>2020-2021 were some of the toughest years for organizations as many were hit with ransomware attacks, which dramatically increased during Covid-19.</a:t>
            </a:r>
          </a:p>
          <a:p>
            <a:pPr lvl="1"/>
            <a:r>
              <a:rPr lang="en-US" sz="1800" b="1" dirty="0">
                <a:solidFill>
                  <a:schemeClr val="tx2"/>
                </a:solidFill>
              </a:rPr>
              <a:t>Colonial Pipeline </a:t>
            </a:r>
            <a:r>
              <a:rPr lang="en-US" sz="1800" dirty="0">
                <a:solidFill>
                  <a:schemeClr val="tx2"/>
                </a:solidFill>
              </a:rPr>
              <a:t>(Darkside was behind the attack the disrupted fuel distribution for weeks with 90 percent of U.S. east coast stations out of fuel)</a:t>
            </a:r>
          </a:p>
          <a:p>
            <a:pPr lvl="1"/>
            <a:r>
              <a:rPr lang="en-US" sz="1800" b="1" dirty="0">
                <a:solidFill>
                  <a:schemeClr val="tx2"/>
                </a:solidFill>
              </a:rPr>
              <a:t>Acer</a:t>
            </a:r>
            <a:r>
              <a:rPr lang="en-US" sz="1800" dirty="0">
                <a:solidFill>
                  <a:schemeClr val="tx2"/>
                </a:solidFill>
              </a:rPr>
              <a:t> (REvil asked for a $50 million ransom after exploiting an issue in a Microsoft Exchange server)</a:t>
            </a:r>
          </a:p>
          <a:p>
            <a:pPr lvl="1"/>
            <a:r>
              <a:rPr lang="en-US" sz="1800" b="1" dirty="0">
                <a:solidFill>
                  <a:schemeClr val="tx2"/>
                </a:solidFill>
              </a:rPr>
              <a:t>JBS Foods </a:t>
            </a:r>
            <a:r>
              <a:rPr lang="en-US" sz="1800" dirty="0">
                <a:solidFill>
                  <a:schemeClr val="tx2"/>
                </a:solidFill>
              </a:rPr>
              <a:t>(REvil hit the group and received $11 million in ransom)</a:t>
            </a:r>
          </a:p>
          <a:p>
            <a:pPr lvl="1"/>
            <a:r>
              <a:rPr lang="en-US" sz="1800" b="1" dirty="0">
                <a:solidFill>
                  <a:schemeClr val="tx2"/>
                </a:solidFill>
              </a:rPr>
              <a:t>Quanta</a:t>
            </a:r>
            <a:r>
              <a:rPr lang="en-US" sz="1800" dirty="0">
                <a:solidFill>
                  <a:schemeClr val="tx2"/>
                </a:solidFill>
              </a:rPr>
              <a:t> (REvil hit this supplier to Apple and demanded $50 million in ransom)</a:t>
            </a:r>
            <a:endParaRPr lang="en-US" sz="1800" b="1" dirty="0">
              <a:solidFill>
                <a:schemeClr val="tx2"/>
              </a:solidFill>
            </a:endParaRPr>
          </a:p>
          <a:p>
            <a:pPr lvl="1"/>
            <a:r>
              <a:rPr lang="en-US" sz="1800" b="1" dirty="0">
                <a:solidFill>
                  <a:schemeClr val="tx2"/>
                </a:solidFill>
              </a:rPr>
              <a:t>NBA</a:t>
            </a:r>
            <a:r>
              <a:rPr lang="en-US" sz="1800" dirty="0">
                <a:solidFill>
                  <a:schemeClr val="tx2"/>
                </a:solidFill>
              </a:rPr>
              <a:t> (Babuk stole 500GB of confidential information from the Houston Rockets)</a:t>
            </a:r>
            <a:endParaRPr lang="en-US" sz="1800" b="1" dirty="0">
              <a:solidFill>
                <a:schemeClr val="tx2"/>
              </a:solidFill>
            </a:endParaRPr>
          </a:p>
          <a:p>
            <a:pPr lvl="1"/>
            <a:r>
              <a:rPr lang="en-US" sz="1800" b="1" dirty="0">
                <a:solidFill>
                  <a:schemeClr val="tx2"/>
                </a:solidFill>
              </a:rPr>
              <a:t>AXA</a:t>
            </a:r>
            <a:r>
              <a:rPr lang="en-US" sz="1800" dirty="0">
                <a:solidFill>
                  <a:schemeClr val="tx2"/>
                </a:solidFill>
              </a:rPr>
              <a:t> (Avaddon hacked the company and stole 3TB of data after the company announced changes to their insurance policies)</a:t>
            </a:r>
            <a:endParaRPr lang="en-US" sz="1800" b="1" dirty="0">
              <a:solidFill>
                <a:schemeClr val="tx2"/>
              </a:solidFill>
            </a:endParaRPr>
          </a:p>
          <a:p>
            <a:pPr lvl="1"/>
            <a:r>
              <a:rPr lang="en-US" sz="1800" b="1" dirty="0">
                <a:solidFill>
                  <a:schemeClr val="tx2"/>
                </a:solidFill>
              </a:rPr>
              <a:t>CNA</a:t>
            </a:r>
            <a:r>
              <a:rPr lang="en-US" sz="1800" dirty="0">
                <a:solidFill>
                  <a:schemeClr val="tx2"/>
                </a:solidFill>
              </a:rPr>
              <a:t> (Evil Corp encrypted 15,000 devices, including those used by remote employees)</a:t>
            </a:r>
            <a:endParaRPr lang="en-US" sz="1800" b="1" dirty="0">
              <a:solidFill>
                <a:schemeClr val="tx2"/>
              </a:solidFill>
            </a:endParaRPr>
          </a:p>
          <a:p>
            <a:pPr lvl="1"/>
            <a:r>
              <a:rPr lang="en-US" sz="1800" b="1" dirty="0">
                <a:solidFill>
                  <a:schemeClr val="tx2"/>
                </a:solidFill>
              </a:rPr>
              <a:t>Kia Motors </a:t>
            </a:r>
            <a:r>
              <a:rPr lang="en-US" sz="1800" dirty="0">
                <a:solidFill>
                  <a:schemeClr val="tx2"/>
                </a:solidFill>
              </a:rPr>
              <a:t>(DoppelPaymer released some of Kia’s stolen data and demanded $20 million in ransom from the automaker)</a:t>
            </a:r>
            <a:endParaRPr lang="en-US" sz="1800" b="1" dirty="0">
              <a:solidFill>
                <a:schemeClr val="tx2"/>
              </a:solidFill>
            </a:endParaRPr>
          </a:p>
          <a:p>
            <a:endParaRPr lang="en-US" sz="1800" dirty="0">
              <a:solidFill>
                <a:schemeClr val="tx2"/>
              </a:solidFill>
            </a:endParaRPr>
          </a:p>
          <a:p>
            <a:endParaRPr lang="en-US" sz="2200" dirty="0">
              <a:solidFill>
                <a:schemeClr val="tx2"/>
              </a:solidFill>
            </a:endParaRPr>
          </a:p>
          <a:p>
            <a:pPr lvl="1"/>
            <a:endParaRPr lang="en-US" sz="1400" dirty="0">
              <a:solidFill>
                <a:schemeClr val="tx2"/>
              </a:solidFill>
            </a:endParaRPr>
          </a:p>
          <a:p>
            <a:pPr marL="0" indent="0">
              <a:buNone/>
            </a:pPr>
            <a:endParaRPr lang="en-US" sz="1600" i="1" dirty="0">
              <a:solidFill>
                <a:schemeClr val="tx2"/>
              </a:solidFill>
              <a:ea typeface="ＭＳ Ｐゴシック" pitchFamily="34" charset="-128"/>
            </a:endParaRPr>
          </a:p>
          <a:p>
            <a:pPr marL="0" indent="0">
              <a:buNone/>
            </a:pPr>
            <a:endParaRPr lang="en-US" sz="1200" i="1" dirty="0">
              <a:solidFill>
                <a:schemeClr val="tx2"/>
              </a:solidFill>
              <a:ea typeface="ＭＳ Ｐゴシック" pitchFamily="34" charset="-128"/>
            </a:endParaRPr>
          </a:p>
        </p:txBody>
      </p:sp>
    </p:spTree>
    <p:extLst>
      <p:ext uri="{BB962C8B-B14F-4D97-AF65-F5344CB8AC3E}">
        <p14:creationId xmlns:p14="http://schemas.microsoft.com/office/powerpoint/2010/main" val="219700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13</a:t>
            </a:fld>
            <a:endParaRPr lang="en-US" dirty="0"/>
          </a:p>
        </p:txBody>
      </p:sp>
      <p:sp>
        <p:nvSpPr>
          <p:cNvPr id="4" name="Title 3"/>
          <p:cNvSpPr txBox="1">
            <a:spLocks/>
          </p:cNvSpPr>
          <p:nvPr/>
        </p:nvSpPr>
        <p:spPr>
          <a:xfrm>
            <a:off x="773113" y="702653"/>
            <a:ext cx="8204200"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marL="400050" lvl="1"/>
            <a:r>
              <a:rPr lang="en-US" sz="3200" dirty="0">
                <a:solidFill>
                  <a:schemeClr val="tx2"/>
                </a:solidFill>
                <a:ea typeface="ＭＳ Ｐゴシック" pitchFamily="34" charset="-128"/>
              </a:rPr>
              <a:t>IT Security for Corporate Resilience</a:t>
            </a:r>
          </a:p>
        </p:txBody>
      </p:sp>
      <p:sp>
        <p:nvSpPr>
          <p:cNvPr id="5" name="Content Placeholder 4"/>
          <p:cNvSpPr txBox="1">
            <a:spLocks/>
          </p:cNvSpPr>
          <p:nvPr/>
        </p:nvSpPr>
        <p:spPr bwMode="auto">
          <a:xfrm>
            <a:off x="773113" y="1546953"/>
            <a:ext cx="8199438" cy="4572000"/>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buNone/>
            </a:pPr>
            <a:endParaRPr lang="en-US" sz="3600" dirty="0">
              <a:ea typeface="ＭＳ Ｐゴシック" pitchFamily="34" charset="-128"/>
            </a:endParaRPr>
          </a:p>
        </p:txBody>
      </p:sp>
      <p:sp>
        <p:nvSpPr>
          <p:cNvPr id="6" name="Content Placeholder 4">
            <a:extLst>
              <a:ext uri="{FF2B5EF4-FFF2-40B4-BE49-F238E27FC236}">
                <a16:creationId xmlns:a16="http://schemas.microsoft.com/office/drawing/2014/main" id="{1B440B5C-36B8-4B87-9E5F-EA278429B6CD}"/>
              </a:ext>
            </a:extLst>
          </p:cNvPr>
          <p:cNvSpPr txBox="1">
            <a:spLocks/>
          </p:cNvSpPr>
          <p:nvPr/>
        </p:nvSpPr>
        <p:spPr bwMode="auto">
          <a:xfrm>
            <a:off x="647700" y="1423704"/>
            <a:ext cx="8241060" cy="271714"/>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ea typeface="ＭＳ Ｐゴシック" pitchFamily="34" charset="-128"/>
              </a:rPr>
              <a:t>A subset of state and non-state actors:</a:t>
            </a:r>
            <a:endParaRPr lang="en-US" sz="1900" dirty="0">
              <a:solidFill>
                <a:schemeClr val="tx2"/>
              </a:solidFill>
            </a:endParaRPr>
          </a:p>
          <a:p>
            <a:r>
              <a:rPr lang="en-US" sz="1900" dirty="0">
                <a:solidFill>
                  <a:schemeClr val="tx2"/>
                </a:solidFill>
              </a:rPr>
              <a:t>North Korea</a:t>
            </a:r>
          </a:p>
          <a:p>
            <a:pPr lvl="1"/>
            <a:r>
              <a:rPr lang="en-US" sz="1800" dirty="0">
                <a:solidFill>
                  <a:schemeClr val="tx2"/>
                </a:solidFill>
              </a:rPr>
              <a:t>Labrinth Chollima – targeted the healthcare sector</a:t>
            </a:r>
          </a:p>
          <a:p>
            <a:pPr lvl="1"/>
            <a:r>
              <a:rPr lang="en-US" sz="1800" dirty="0">
                <a:solidFill>
                  <a:schemeClr val="tx2"/>
                </a:solidFill>
              </a:rPr>
              <a:t>Silent Chollima – targeted the healthcare sector</a:t>
            </a:r>
          </a:p>
          <a:p>
            <a:pPr lvl="1"/>
            <a:r>
              <a:rPr lang="en-US" sz="1800" dirty="0">
                <a:solidFill>
                  <a:schemeClr val="tx2"/>
                </a:solidFill>
              </a:rPr>
              <a:t>Velvet Chollima – targeted healthcare and government sectors</a:t>
            </a:r>
          </a:p>
          <a:p>
            <a:r>
              <a:rPr lang="en-US" sz="1900" dirty="0">
                <a:solidFill>
                  <a:schemeClr val="tx2"/>
                </a:solidFill>
              </a:rPr>
              <a:t>Iran</a:t>
            </a:r>
          </a:p>
          <a:p>
            <a:pPr lvl="1"/>
            <a:r>
              <a:rPr lang="en-US" sz="1800" dirty="0">
                <a:solidFill>
                  <a:schemeClr val="tx2"/>
                </a:solidFill>
              </a:rPr>
              <a:t>Charming Kitten– targeted the healthcare sector</a:t>
            </a:r>
          </a:p>
          <a:p>
            <a:pPr lvl="1"/>
            <a:r>
              <a:rPr lang="en-US" sz="1800" dirty="0">
                <a:solidFill>
                  <a:schemeClr val="tx2"/>
                </a:solidFill>
              </a:rPr>
              <a:t>Static Kitten – targeted healthcare and government sectors</a:t>
            </a:r>
          </a:p>
          <a:p>
            <a:r>
              <a:rPr lang="en-US" sz="1900" dirty="0">
                <a:solidFill>
                  <a:schemeClr val="tx2"/>
                </a:solidFill>
              </a:rPr>
              <a:t>China</a:t>
            </a:r>
          </a:p>
          <a:p>
            <a:pPr lvl="1"/>
            <a:r>
              <a:rPr lang="en-US" sz="1900" dirty="0">
                <a:solidFill>
                  <a:schemeClr val="tx2"/>
                </a:solidFill>
              </a:rPr>
              <a:t>Pirate Panda – targeted the government sector</a:t>
            </a:r>
          </a:p>
          <a:p>
            <a:pPr lvl="1"/>
            <a:r>
              <a:rPr lang="en-US" sz="1900" dirty="0">
                <a:solidFill>
                  <a:schemeClr val="tx2"/>
                </a:solidFill>
              </a:rPr>
              <a:t>Regional Wave Activity Cluster</a:t>
            </a:r>
          </a:p>
          <a:p>
            <a:r>
              <a:rPr lang="en-US" sz="1900" dirty="0">
                <a:solidFill>
                  <a:schemeClr val="tx2"/>
                </a:solidFill>
              </a:rPr>
              <a:t>Other regions / risks</a:t>
            </a:r>
          </a:p>
          <a:p>
            <a:pPr lvl="1"/>
            <a:r>
              <a:rPr lang="en-US" sz="1800" dirty="0">
                <a:solidFill>
                  <a:schemeClr val="tx2"/>
                </a:solidFill>
              </a:rPr>
              <a:t>Twisted Spider (Eastern Europe, Russia)</a:t>
            </a:r>
          </a:p>
          <a:p>
            <a:pPr lvl="1"/>
            <a:r>
              <a:rPr lang="en-US" sz="1800" dirty="0">
                <a:solidFill>
                  <a:schemeClr val="tx2"/>
                </a:solidFill>
              </a:rPr>
              <a:t>Wizard Spider (Eastern Europe, Russia)</a:t>
            </a:r>
          </a:p>
          <a:p>
            <a:pPr lvl="1"/>
            <a:r>
              <a:rPr lang="en-US" sz="1800" dirty="0">
                <a:solidFill>
                  <a:schemeClr val="tx2"/>
                </a:solidFill>
              </a:rPr>
              <a:t>Doppel Spider (Easter Europe, Russa)</a:t>
            </a:r>
          </a:p>
          <a:p>
            <a:pPr lvl="1"/>
            <a:endParaRPr lang="en-US" sz="1400" dirty="0">
              <a:solidFill>
                <a:schemeClr val="tx2"/>
              </a:solidFill>
            </a:endParaRPr>
          </a:p>
          <a:p>
            <a:pPr marL="0" indent="0">
              <a:buNone/>
            </a:pPr>
            <a:endParaRPr lang="en-US" sz="1600" i="1" dirty="0">
              <a:solidFill>
                <a:schemeClr val="tx2"/>
              </a:solidFill>
              <a:ea typeface="ＭＳ Ｐゴシック" pitchFamily="34" charset="-128"/>
            </a:endParaRPr>
          </a:p>
          <a:p>
            <a:pPr marL="0" indent="0">
              <a:buNone/>
            </a:pPr>
            <a:endParaRPr lang="en-US" sz="1200" i="1" dirty="0">
              <a:solidFill>
                <a:schemeClr val="tx2"/>
              </a:solidFill>
              <a:ea typeface="ＭＳ Ｐゴシック" pitchFamily="34" charset="-128"/>
            </a:endParaRPr>
          </a:p>
        </p:txBody>
      </p:sp>
    </p:spTree>
    <p:extLst>
      <p:ext uri="{BB962C8B-B14F-4D97-AF65-F5344CB8AC3E}">
        <p14:creationId xmlns:p14="http://schemas.microsoft.com/office/powerpoint/2010/main" val="2749428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14</a:t>
            </a:fld>
            <a:endParaRPr lang="en-US" dirty="0"/>
          </a:p>
        </p:txBody>
      </p:sp>
      <p:sp>
        <p:nvSpPr>
          <p:cNvPr id="4" name="Title 3"/>
          <p:cNvSpPr txBox="1">
            <a:spLocks/>
          </p:cNvSpPr>
          <p:nvPr/>
        </p:nvSpPr>
        <p:spPr>
          <a:xfrm>
            <a:off x="773113" y="702653"/>
            <a:ext cx="8204200"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marL="400050" lvl="1"/>
            <a:r>
              <a:rPr lang="en-US" sz="3200" dirty="0">
                <a:solidFill>
                  <a:schemeClr val="tx2"/>
                </a:solidFill>
                <a:ea typeface="ＭＳ Ｐゴシック" pitchFamily="34" charset="-128"/>
              </a:rPr>
              <a:t>IT Security for Corporate Resilience</a:t>
            </a:r>
          </a:p>
        </p:txBody>
      </p:sp>
      <p:sp>
        <p:nvSpPr>
          <p:cNvPr id="5" name="Content Placeholder 4"/>
          <p:cNvSpPr txBox="1">
            <a:spLocks/>
          </p:cNvSpPr>
          <p:nvPr/>
        </p:nvSpPr>
        <p:spPr bwMode="auto">
          <a:xfrm>
            <a:off x="777875" y="1546953"/>
            <a:ext cx="8199438" cy="4572000"/>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buNone/>
            </a:pPr>
            <a:endParaRPr lang="en-US" sz="3600" dirty="0">
              <a:ea typeface="ＭＳ Ｐゴシック" pitchFamily="34" charset="-128"/>
            </a:endParaRPr>
          </a:p>
        </p:txBody>
      </p:sp>
      <p:pic>
        <p:nvPicPr>
          <p:cNvPr id="7" name="Picture 6" descr="A picture containing graphical user interface&#10;&#10;Description automatically generated">
            <a:extLst>
              <a:ext uri="{FF2B5EF4-FFF2-40B4-BE49-F238E27FC236}">
                <a16:creationId xmlns:a16="http://schemas.microsoft.com/office/drawing/2014/main" id="{DE06364F-29EB-8414-88B4-25BC236A2327}"/>
              </a:ext>
            </a:extLst>
          </p:cNvPr>
          <p:cNvPicPr>
            <a:picLocks noChangeAspect="1"/>
          </p:cNvPicPr>
          <p:nvPr/>
        </p:nvPicPr>
        <p:blipFill>
          <a:blip r:embed="rId2"/>
          <a:stretch>
            <a:fillRect/>
          </a:stretch>
        </p:blipFill>
        <p:spPr>
          <a:xfrm>
            <a:off x="863028" y="1288014"/>
            <a:ext cx="7503097" cy="5307177"/>
          </a:xfrm>
          <a:prstGeom prst="rect">
            <a:avLst/>
          </a:prstGeom>
        </p:spPr>
      </p:pic>
    </p:spTree>
    <p:extLst>
      <p:ext uri="{BB962C8B-B14F-4D97-AF65-F5344CB8AC3E}">
        <p14:creationId xmlns:p14="http://schemas.microsoft.com/office/powerpoint/2010/main" val="259397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15</a:t>
            </a:fld>
            <a:endParaRPr lang="en-US" dirty="0"/>
          </a:p>
        </p:txBody>
      </p:sp>
      <p:sp>
        <p:nvSpPr>
          <p:cNvPr id="4" name="Title 3"/>
          <p:cNvSpPr txBox="1">
            <a:spLocks/>
          </p:cNvSpPr>
          <p:nvPr/>
        </p:nvSpPr>
        <p:spPr>
          <a:xfrm>
            <a:off x="773113" y="702653"/>
            <a:ext cx="8204200"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marL="400050" lvl="1"/>
            <a:r>
              <a:rPr lang="en-US" sz="3200" dirty="0">
                <a:solidFill>
                  <a:schemeClr val="tx2"/>
                </a:solidFill>
                <a:ea typeface="ＭＳ Ｐゴシック" pitchFamily="34" charset="-128"/>
              </a:rPr>
              <a:t>IT Security for Corporate Resilience</a:t>
            </a:r>
          </a:p>
        </p:txBody>
      </p:sp>
      <p:sp>
        <p:nvSpPr>
          <p:cNvPr id="5" name="Content Placeholder 4"/>
          <p:cNvSpPr txBox="1">
            <a:spLocks/>
          </p:cNvSpPr>
          <p:nvPr/>
        </p:nvSpPr>
        <p:spPr bwMode="auto">
          <a:xfrm>
            <a:off x="777875" y="1546953"/>
            <a:ext cx="8199438" cy="4572000"/>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buNone/>
            </a:pPr>
            <a:endParaRPr lang="en-US" sz="3600" dirty="0">
              <a:ea typeface="ＭＳ Ｐゴシック" pitchFamily="34" charset="-128"/>
            </a:endParaRPr>
          </a:p>
        </p:txBody>
      </p:sp>
      <p:pic>
        <p:nvPicPr>
          <p:cNvPr id="6" name="Picture 5" descr="Chart, bubble chart&#10;&#10;Description automatically generated">
            <a:extLst>
              <a:ext uri="{FF2B5EF4-FFF2-40B4-BE49-F238E27FC236}">
                <a16:creationId xmlns:a16="http://schemas.microsoft.com/office/drawing/2014/main" id="{D7D34E1A-AC32-77AB-8F78-6733ABD05F50}"/>
              </a:ext>
            </a:extLst>
          </p:cNvPr>
          <p:cNvPicPr>
            <a:picLocks noChangeAspect="1"/>
          </p:cNvPicPr>
          <p:nvPr/>
        </p:nvPicPr>
        <p:blipFill>
          <a:blip r:embed="rId2"/>
          <a:stretch>
            <a:fillRect/>
          </a:stretch>
        </p:blipFill>
        <p:spPr>
          <a:xfrm>
            <a:off x="955497" y="1393215"/>
            <a:ext cx="7410628" cy="5114925"/>
          </a:xfrm>
          <a:prstGeom prst="rect">
            <a:avLst/>
          </a:prstGeom>
        </p:spPr>
      </p:pic>
    </p:spTree>
    <p:extLst>
      <p:ext uri="{BB962C8B-B14F-4D97-AF65-F5344CB8AC3E}">
        <p14:creationId xmlns:p14="http://schemas.microsoft.com/office/powerpoint/2010/main" val="2452088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B1FD68-11F9-4863-8D90-FDBBF3ADAE69}"/>
              </a:ext>
            </a:extLst>
          </p:cNvPr>
          <p:cNvPicPr>
            <a:picLocks noChangeAspect="1"/>
          </p:cNvPicPr>
          <p:nvPr/>
        </p:nvPicPr>
        <p:blipFill>
          <a:blip r:embed="rId2"/>
          <a:stretch>
            <a:fillRect/>
          </a:stretch>
        </p:blipFill>
        <p:spPr>
          <a:xfrm>
            <a:off x="526340" y="1236005"/>
            <a:ext cx="8091320" cy="4968262"/>
          </a:xfrm>
          <a:prstGeom prst="rect">
            <a:avLst/>
          </a:prstGeom>
        </p:spPr>
      </p:pic>
      <p:sp>
        <p:nvSpPr>
          <p:cNvPr id="2" name="Slide Number Placeholder 1"/>
          <p:cNvSpPr>
            <a:spLocks noGrp="1"/>
          </p:cNvSpPr>
          <p:nvPr>
            <p:ph type="sldNum" sz="quarter" idx="12"/>
          </p:nvPr>
        </p:nvSpPr>
        <p:spPr/>
        <p:txBody>
          <a:bodyPr/>
          <a:lstStyle/>
          <a:p>
            <a:fld id="{000107B1-E131-4538-A670-910C093E5EB7}" type="slidenum">
              <a:rPr lang="en-US" smtClean="0"/>
              <a:pPr/>
              <a:t>16</a:t>
            </a:fld>
            <a:endParaRPr lang="en-US" dirty="0"/>
          </a:p>
        </p:txBody>
      </p:sp>
      <p:sp>
        <p:nvSpPr>
          <p:cNvPr id="6" name="Oval 5">
            <a:extLst>
              <a:ext uri="{FF2B5EF4-FFF2-40B4-BE49-F238E27FC236}">
                <a16:creationId xmlns:a16="http://schemas.microsoft.com/office/drawing/2014/main" id="{7DDAC96D-6080-4115-96C3-631CD0F56E51}"/>
              </a:ext>
            </a:extLst>
          </p:cNvPr>
          <p:cNvSpPr/>
          <p:nvPr/>
        </p:nvSpPr>
        <p:spPr>
          <a:xfrm>
            <a:off x="4324223" y="2339893"/>
            <a:ext cx="4457954" cy="1786721"/>
          </a:xfrm>
          <a:prstGeom prst="ellipse">
            <a:avLst/>
          </a:prstGeom>
          <a:noFill/>
          <a:ln>
            <a:solidFill>
              <a:srgbClr val="FF240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3">
            <a:extLst>
              <a:ext uri="{FF2B5EF4-FFF2-40B4-BE49-F238E27FC236}">
                <a16:creationId xmlns:a16="http://schemas.microsoft.com/office/drawing/2014/main" id="{CD77D0CA-9EB1-4530-B981-4A669604FCA9}"/>
              </a:ext>
            </a:extLst>
          </p:cNvPr>
          <p:cNvSpPr txBox="1">
            <a:spLocks/>
          </p:cNvSpPr>
          <p:nvPr/>
        </p:nvSpPr>
        <p:spPr>
          <a:xfrm>
            <a:off x="485323" y="415083"/>
            <a:ext cx="7695612"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r>
              <a:rPr lang="en-US" sz="2600" dirty="0">
                <a:solidFill>
                  <a:schemeClr val="tx2"/>
                </a:solidFill>
                <a:latin typeface="Aru" charset="0"/>
                <a:ea typeface="ＭＳ Ｐゴシック" pitchFamily="34" charset="-128"/>
              </a:rPr>
              <a:t>Advanced Anti-Virus Configuration Prevention Policies</a:t>
            </a:r>
            <a:endParaRPr lang="en-US" sz="2600" dirty="0">
              <a:solidFill>
                <a:schemeClr val="tx2"/>
              </a:solidFill>
              <a:ea typeface="ＭＳ Ｐゴシック" pitchFamily="34" charset="-128"/>
            </a:endParaRPr>
          </a:p>
        </p:txBody>
      </p:sp>
    </p:spTree>
    <p:extLst>
      <p:ext uri="{BB962C8B-B14F-4D97-AF65-F5344CB8AC3E}">
        <p14:creationId xmlns:p14="http://schemas.microsoft.com/office/powerpoint/2010/main" val="1616498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17</a:t>
            </a:fld>
            <a:endParaRPr lang="en-US" dirty="0"/>
          </a:p>
        </p:txBody>
      </p:sp>
      <p:pic>
        <p:nvPicPr>
          <p:cNvPr id="6" name="Picture 5">
            <a:extLst>
              <a:ext uri="{FF2B5EF4-FFF2-40B4-BE49-F238E27FC236}">
                <a16:creationId xmlns:a16="http://schemas.microsoft.com/office/drawing/2014/main" id="{79522401-A3A8-4DFA-9A3E-D07207379631}"/>
              </a:ext>
            </a:extLst>
          </p:cNvPr>
          <p:cNvPicPr>
            <a:picLocks noChangeAspect="1"/>
          </p:cNvPicPr>
          <p:nvPr/>
        </p:nvPicPr>
        <p:blipFill>
          <a:blip r:embed="rId2"/>
          <a:stretch>
            <a:fillRect/>
          </a:stretch>
        </p:blipFill>
        <p:spPr>
          <a:xfrm>
            <a:off x="499730" y="1219666"/>
            <a:ext cx="8144540" cy="5000940"/>
          </a:xfrm>
          <a:prstGeom prst="rect">
            <a:avLst/>
          </a:prstGeom>
        </p:spPr>
      </p:pic>
      <p:sp>
        <p:nvSpPr>
          <p:cNvPr id="3" name="Oval 2">
            <a:extLst>
              <a:ext uri="{FF2B5EF4-FFF2-40B4-BE49-F238E27FC236}">
                <a16:creationId xmlns:a16="http://schemas.microsoft.com/office/drawing/2014/main" id="{BBB26A04-3144-4523-85D7-EF061C96722D}"/>
              </a:ext>
            </a:extLst>
          </p:cNvPr>
          <p:cNvSpPr/>
          <p:nvPr/>
        </p:nvSpPr>
        <p:spPr>
          <a:xfrm>
            <a:off x="2147749" y="5090516"/>
            <a:ext cx="2583711" cy="1265834"/>
          </a:xfrm>
          <a:prstGeom prst="ellipse">
            <a:avLst/>
          </a:prstGeom>
          <a:noFill/>
          <a:ln>
            <a:solidFill>
              <a:srgbClr val="FF240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BDF56476-C9FB-4C52-921E-1C71D146818B}"/>
              </a:ext>
            </a:extLst>
          </p:cNvPr>
          <p:cNvSpPr/>
          <p:nvPr/>
        </p:nvSpPr>
        <p:spPr>
          <a:xfrm>
            <a:off x="2300149" y="2391570"/>
            <a:ext cx="2583711" cy="2222959"/>
          </a:xfrm>
          <a:prstGeom prst="ellipse">
            <a:avLst/>
          </a:prstGeom>
          <a:noFill/>
          <a:ln>
            <a:solidFill>
              <a:srgbClr val="FF240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3">
            <a:extLst>
              <a:ext uri="{FF2B5EF4-FFF2-40B4-BE49-F238E27FC236}">
                <a16:creationId xmlns:a16="http://schemas.microsoft.com/office/drawing/2014/main" id="{A4BA07E0-5FF7-4CBB-88BD-BD545244A13C}"/>
              </a:ext>
            </a:extLst>
          </p:cNvPr>
          <p:cNvSpPr txBox="1">
            <a:spLocks/>
          </p:cNvSpPr>
          <p:nvPr/>
        </p:nvSpPr>
        <p:spPr>
          <a:xfrm>
            <a:off x="485323" y="415083"/>
            <a:ext cx="7695612"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r>
              <a:rPr lang="en-US" sz="2600" dirty="0">
                <a:solidFill>
                  <a:schemeClr val="tx2"/>
                </a:solidFill>
                <a:latin typeface="Aru" charset="0"/>
                <a:ea typeface="ＭＳ Ｐゴシック" pitchFamily="34" charset="-128"/>
              </a:rPr>
              <a:t>Advanced Anti-Virus Configuration Prevention Policies</a:t>
            </a:r>
            <a:endParaRPr lang="en-US" sz="2600" dirty="0">
              <a:solidFill>
                <a:schemeClr val="tx2"/>
              </a:solidFill>
              <a:ea typeface="ＭＳ Ｐゴシック" pitchFamily="34" charset="-128"/>
            </a:endParaRPr>
          </a:p>
        </p:txBody>
      </p:sp>
    </p:spTree>
    <p:extLst>
      <p:ext uri="{BB962C8B-B14F-4D97-AF65-F5344CB8AC3E}">
        <p14:creationId xmlns:p14="http://schemas.microsoft.com/office/powerpoint/2010/main" val="2600749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18</a:t>
            </a:fld>
            <a:endParaRPr lang="en-US" dirty="0"/>
          </a:p>
        </p:txBody>
      </p:sp>
      <p:sp>
        <p:nvSpPr>
          <p:cNvPr id="4" name="Title 3"/>
          <p:cNvSpPr txBox="1">
            <a:spLocks/>
          </p:cNvSpPr>
          <p:nvPr/>
        </p:nvSpPr>
        <p:spPr>
          <a:xfrm>
            <a:off x="680483" y="526720"/>
            <a:ext cx="7651956"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r>
              <a:rPr lang="en-US" sz="2800" dirty="0">
                <a:solidFill>
                  <a:schemeClr val="tx2"/>
                </a:solidFill>
                <a:latin typeface="Aru" charset="0"/>
                <a:ea typeface="ＭＳ Ｐゴシック" pitchFamily="34" charset="-128"/>
              </a:rPr>
              <a:t>Advanced Email Security (DarkTrace) Dashboard</a:t>
            </a:r>
            <a:endParaRPr lang="en-US" sz="2800" dirty="0">
              <a:solidFill>
                <a:schemeClr val="tx2"/>
              </a:solidFill>
              <a:ea typeface="ＭＳ Ｐゴシック" pitchFamily="34" charset="-128"/>
            </a:endParaRPr>
          </a:p>
        </p:txBody>
      </p:sp>
      <p:pic>
        <p:nvPicPr>
          <p:cNvPr id="5" name="Picture 4">
            <a:extLst>
              <a:ext uri="{FF2B5EF4-FFF2-40B4-BE49-F238E27FC236}">
                <a16:creationId xmlns:a16="http://schemas.microsoft.com/office/drawing/2014/main" id="{65282C60-A5A0-47F6-891F-52C97FD6C984}"/>
              </a:ext>
            </a:extLst>
          </p:cNvPr>
          <p:cNvPicPr>
            <a:picLocks noChangeAspect="1"/>
          </p:cNvPicPr>
          <p:nvPr/>
        </p:nvPicPr>
        <p:blipFill>
          <a:blip r:embed="rId2"/>
          <a:stretch>
            <a:fillRect/>
          </a:stretch>
        </p:blipFill>
        <p:spPr>
          <a:xfrm>
            <a:off x="680483" y="1337316"/>
            <a:ext cx="7783033" cy="4778966"/>
          </a:xfrm>
          <a:prstGeom prst="rect">
            <a:avLst/>
          </a:prstGeom>
        </p:spPr>
      </p:pic>
    </p:spTree>
    <p:extLst>
      <p:ext uri="{BB962C8B-B14F-4D97-AF65-F5344CB8AC3E}">
        <p14:creationId xmlns:p14="http://schemas.microsoft.com/office/powerpoint/2010/main" val="3287320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19</a:t>
            </a:fld>
            <a:endParaRPr lang="en-US" dirty="0"/>
          </a:p>
        </p:txBody>
      </p:sp>
      <p:pic>
        <p:nvPicPr>
          <p:cNvPr id="6" name="Picture 5">
            <a:extLst>
              <a:ext uri="{FF2B5EF4-FFF2-40B4-BE49-F238E27FC236}">
                <a16:creationId xmlns:a16="http://schemas.microsoft.com/office/drawing/2014/main" id="{BE35A521-D26D-4367-B337-5F6991CD8F1B}"/>
              </a:ext>
            </a:extLst>
          </p:cNvPr>
          <p:cNvPicPr>
            <a:picLocks noChangeAspect="1"/>
          </p:cNvPicPr>
          <p:nvPr/>
        </p:nvPicPr>
        <p:blipFill>
          <a:blip r:embed="rId2"/>
          <a:stretch>
            <a:fillRect/>
          </a:stretch>
        </p:blipFill>
        <p:spPr>
          <a:xfrm>
            <a:off x="589410" y="1152363"/>
            <a:ext cx="8097390" cy="4971989"/>
          </a:xfrm>
          <a:prstGeom prst="rect">
            <a:avLst/>
          </a:prstGeom>
        </p:spPr>
      </p:pic>
      <p:sp>
        <p:nvSpPr>
          <p:cNvPr id="7" name="TextBox 6">
            <a:extLst>
              <a:ext uri="{FF2B5EF4-FFF2-40B4-BE49-F238E27FC236}">
                <a16:creationId xmlns:a16="http://schemas.microsoft.com/office/drawing/2014/main" id="{A5F3E65D-0712-4AFD-82EB-A7D05F4BE4D3}"/>
              </a:ext>
            </a:extLst>
          </p:cNvPr>
          <p:cNvSpPr txBox="1"/>
          <p:nvPr/>
        </p:nvSpPr>
        <p:spPr>
          <a:xfrm>
            <a:off x="600887" y="6353731"/>
            <a:ext cx="8289495" cy="369332"/>
          </a:xfrm>
          <a:prstGeom prst="rect">
            <a:avLst/>
          </a:prstGeom>
          <a:noFill/>
        </p:spPr>
        <p:txBody>
          <a:bodyPr wrap="square" rtlCol="0">
            <a:spAutoFit/>
          </a:bodyPr>
          <a:lstStyle/>
          <a:p>
            <a:r>
              <a:rPr lang="en-US" dirty="0"/>
              <a:t>Geo-IP blocking by ISO 3166-1 country codes. (Ex: CU = Cuba, CN = China</a:t>
            </a:r>
          </a:p>
        </p:txBody>
      </p:sp>
      <p:sp>
        <p:nvSpPr>
          <p:cNvPr id="8" name="Oval 7">
            <a:extLst>
              <a:ext uri="{FF2B5EF4-FFF2-40B4-BE49-F238E27FC236}">
                <a16:creationId xmlns:a16="http://schemas.microsoft.com/office/drawing/2014/main" id="{ACABEC49-14A5-40DA-BFE1-28B6A99E1F31}"/>
              </a:ext>
            </a:extLst>
          </p:cNvPr>
          <p:cNvSpPr/>
          <p:nvPr/>
        </p:nvSpPr>
        <p:spPr>
          <a:xfrm>
            <a:off x="2516264" y="3684919"/>
            <a:ext cx="1127079" cy="2439433"/>
          </a:xfrm>
          <a:prstGeom prst="ellipse">
            <a:avLst/>
          </a:prstGeom>
          <a:noFill/>
          <a:ln>
            <a:solidFill>
              <a:srgbClr val="FF240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3">
            <a:extLst>
              <a:ext uri="{FF2B5EF4-FFF2-40B4-BE49-F238E27FC236}">
                <a16:creationId xmlns:a16="http://schemas.microsoft.com/office/drawing/2014/main" id="{C44B1293-52A7-440B-87EC-39254A35F5A0}"/>
              </a:ext>
            </a:extLst>
          </p:cNvPr>
          <p:cNvSpPr txBox="1">
            <a:spLocks/>
          </p:cNvSpPr>
          <p:nvPr/>
        </p:nvSpPr>
        <p:spPr>
          <a:xfrm>
            <a:off x="680483" y="526720"/>
            <a:ext cx="7651956"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r>
              <a:rPr lang="en-US" sz="2800" dirty="0">
                <a:solidFill>
                  <a:schemeClr val="tx2"/>
                </a:solidFill>
                <a:latin typeface="Aru" charset="0"/>
                <a:ea typeface="ＭＳ Ｐゴシック" pitchFamily="34" charset="-128"/>
              </a:rPr>
              <a:t>Advanced Email Security (DarkTrace) with Geo-IP </a:t>
            </a:r>
            <a:endParaRPr lang="en-US" sz="2800" dirty="0">
              <a:solidFill>
                <a:schemeClr val="tx2"/>
              </a:solidFill>
              <a:ea typeface="ＭＳ Ｐゴシック" pitchFamily="34" charset="-128"/>
            </a:endParaRPr>
          </a:p>
        </p:txBody>
      </p:sp>
    </p:spTree>
    <p:extLst>
      <p:ext uri="{BB962C8B-B14F-4D97-AF65-F5344CB8AC3E}">
        <p14:creationId xmlns:p14="http://schemas.microsoft.com/office/powerpoint/2010/main" val="111635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2</a:t>
            </a:fld>
            <a:endParaRPr lang="en-US" dirty="0"/>
          </a:p>
        </p:txBody>
      </p:sp>
      <p:sp>
        <p:nvSpPr>
          <p:cNvPr id="4" name="Title 3"/>
          <p:cNvSpPr txBox="1">
            <a:spLocks/>
          </p:cNvSpPr>
          <p:nvPr/>
        </p:nvSpPr>
        <p:spPr>
          <a:xfrm>
            <a:off x="777875" y="702653"/>
            <a:ext cx="8204200"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r>
              <a:rPr lang="en-US" sz="3200" dirty="0">
                <a:solidFill>
                  <a:schemeClr val="tx2"/>
                </a:solidFill>
                <a:latin typeface="+mj-lt"/>
                <a:ea typeface="ＭＳ Ｐゴシック" pitchFamily="34" charset="-128"/>
              </a:rPr>
              <a:t>Agenda</a:t>
            </a:r>
          </a:p>
        </p:txBody>
      </p:sp>
      <p:sp>
        <p:nvSpPr>
          <p:cNvPr id="5" name="Content Placeholder 4"/>
          <p:cNvSpPr txBox="1">
            <a:spLocks/>
          </p:cNvSpPr>
          <p:nvPr/>
        </p:nvSpPr>
        <p:spPr bwMode="auto">
          <a:xfrm>
            <a:off x="777875" y="1546953"/>
            <a:ext cx="8199438" cy="4572000"/>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0" lvl="1" indent="-457200">
              <a:buFont typeface="+mj-lt"/>
              <a:buAutoNum type="arabicPeriod"/>
            </a:pPr>
            <a:r>
              <a:rPr lang="en-US" dirty="0">
                <a:solidFill>
                  <a:schemeClr val="tx2"/>
                </a:solidFill>
                <a:ea typeface="ＭＳ Ｐゴシック" pitchFamily="34" charset="-128"/>
              </a:rPr>
              <a:t>The Hybrid Office of the Future</a:t>
            </a:r>
          </a:p>
          <a:p>
            <a:pPr marL="857250" lvl="1" indent="-457200">
              <a:buFont typeface="+mj-lt"/>
              <a:buAutoNum type="arabicPeriod"/>
            </a:pPr>
            <a:r>
              <a:rPr lang="en-US" dirty="0">
                <a:solidFill>
                  <a:schemeClr val="tx2"/>
                </a:solidFill>
                <a:ea typeface="ＭＳ Ｐゴシック" pitchFamily="34" charset="-128"/>
              </a:rPr>
              <a:t>IT Security for Corporate Resilience</a:t>
            </a:r>
          </a:p>
          <a:p>
            <a:pPr marL="857250" lvl="1" indent="-457200">
              <a:buFont typeface="+mj-lt"/>
              <a:buAutoNum type="arabicPeriod"/>
            </a:pPr>
            <a:r>
              <a:rPr lang="en-US" dirty="0">
                <a:solidFill>
                  <a:schemeClr val="tx2"/>
                </a:solidFill>
                <a:ea typeface="ＭＳ Ｐゴシック" pitchFamily="34" charset="-128"/>
              </a:rPr>
              <a:t>Key Performance Indicators (KPIs) for the New Normal</a:t>
            </a:r>
          </a:p>
          <a:p>
            <a:pPr marL="857250" lvl="1" indent="-457200">
              <a:buFont typeface="+mj-lt"/>
              <a:buAutoNum type="arabicPeriod"/>
            </a:pPr>
            <a:r>
              <a:rPr lang="en-US" dirty="0">
                <a:solidFill>
                  <a:schemeClr val="tx2"/>
                </a:solidFill>
                <a:ea typeface="ＭＳ Ｐゴシック" pitchFamily="34" charset="-128"/>
              </a:rPr>
              <a:t>CIO Priorities</a:t>
            </a:r>
          </a:p>
          <a:p>
            <a:pPr marL="857250" lvl="1" indent="-457200">
              <a:buFont typeface="+mj-lt"/>
              <a:buAutoNum type="arabicPeriod"/>
            </a:pPr>
            <a:r>
              <a:rPr lang="en-US" dirty="0">
                <a:solidFill>
                  <a:schemeClr val="tx2"/>
                </a:solidFill>
                <a:ea typeface="ＭＳ Ｐゴシック" pitchFamily="34" charset="-128"/>
              </a:rPr>
              <a:t>Building Your Brand</a:t>
            </a:r>
          </a:p>
          <a:p>
            <a:pPr marL="857250" lvl="1" indent="-457200">
              <a:buFont typeface="+mj-lt"/>
              <a:buAutoNum type="arabicPeriod"/>
            </a:pPr>
            <a:r>
              <a:rPr lang="en-US" dirty="0">
                <a:solidFill>
                  <a:schemeClr val="tx2"/>
                </a:solidFill>
                <a:ea typeface="ＭＳ Ｐゴシック" pitchFamily="34" charset="-128"/>
              </a:rPr>
              <a:t>Skills and Experience it Takes to Get to the Top Role</a:t>
            </a:r>
          </a:p>
        </p:txBody>
      </p:sp>
    </p:spTree>
    <p:extLst>
      <p:ext uri="{BB962C8B-B14F-4D97-AF65-F5344CB8AC3E}">
        <p14:creationId xmlns:p14="http://schemas.microsoft.com/office/powerpoint/2010/main" val="2232304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20</a:t>
            </a:fld>
            <a:endParaRPr lang="en-US" dirty="0"/>
          </a:p>
        </p:txBody>
      </p:sp>
      <p:pic>
        <p:nvPicPr>
          <p:cNvPr id="5" name="Picture 4">
            <a:extLst>
              <a:ext uri="{FF2B5EF4-FFF2-40B4-BE49-F238E27FC236}">
                <a16:creationId xmlns:a16="http://schemas.microsoft.com/office/drawing/2014/main" id="{66FE57F8-584A-4894-B8E8-7058C1F4AF1B}"/>
              </a:ext>
            </a:extLst>
          </p:cNvPr>
          <p:cNvPicPr>
            <a:picLocks noChangeAspect="1"/>
          </p:cNvPicPr>
          <p:nvPr/>
        </p:nvPicPr>
        <p:blipFill>
          <a:blip r:embed="rId2"/>
          <a:stretch>
            <a:fillRect/>
          </a:stretch>
        </p:blipFill>
        <p:spPr>
          <a:xfrm>
            <a:off x="531628" y="1366923"/>
            <a:ext cx="8059479" cy="4948710"/>
          </a:xfrm>
          <a:prstGeom prst="rect">
            <a:avLst/>
          </a:prstGeom>
        </p:spPr>
      </p:pic>
      <p:sp>
        <p:nvSpPr>
          <p:cNvPr id="6" name="Oval 5">
            <a:extLst>
              <a:ext uri="{FF2B5EF4-FFF2-40B4-BE49-F238E27FC236}">
                <a16:creationId xmlns:a16="http://schemas.microsoft.com/office/drawing/2014/main" id="{996E027D-9DA5-4CD5-8258-6C5E8E33847F}"/>
              </a:ext>
            </a:extLst>
          </p:cNvPr>
          <p:cNvSpPr/>
          <p:nvPr/>
        </p:nvSpPr>
        <p:spPr>
          <a:xfrm>
            <a:off x="1945758" y="3577856"/>
            <a:ext cx="6071191" cy="2737777"/>
          </a:xfrm>
          <a:prstGeom prst="ellipse">
            <a:avLst/>
          </a:prstGeom>
          <a:noFill/>
          <a:ln>
            <a:solidFill>
              <a:srgbClr val="FF240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3">
            <a:extLst>
              <a:ext uri="{FF2B5EF4-FFF2-40B4-BE49-F238E27FC236}">
                <a16:creationId xmlns:a16="http://schemas.microsoft.com/office/drawing/2014/main" id="{50E7607C-B80C-459A-AFC5-9D27D0E56C2B}"/>
              </a:ext>
            </a:extLst>
          </p:cNvPr>
          <p:cNvSpPr txBox="1">
            <a:spLocks/>
          </p:cNvSpPr>
          <p:nvPr/>
        </p:nvSpPr>
        <p:spPr>
          <a:xfrm>
            <a:off x="680482" y="526720"/>
            <a:ext cx="7819281"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r>
              <a:rPr lang="en-US" sz="2800" dirty="0">
                <a:solidFill>
                  <a:schemeClr val="tx2"/>
                </a:solidFill>
                <a:latin typeface="Aru" charset="0"/>
                <a:ea typeface="ＭＳ Ｐゴシック" pitchFamily="34" charset="-128"/>
              </a:rPr>
              <a:t>Advanced Email Security (DarkTrace) Actions Taken</a:t>
            </a:r>
            <a:endParaRPr lang="en-US" sz="2800" dirty="0">
              <a:solidFill>
                <a:schemeClr val="tx2"/>
              </a:solidFill>
              <a:ea typeface="ＭＳ Ｐゴシック" pitchFamily="34" charset="-128"/>
            </a:endParaRPr>
          </a:p>
        </p:txBody>
      </p:sp>
    </p:spTree>
    <p:extLst>
      <p:ext uri="{BB962C8B-B14F-4D97-AF65-F5344CB8AC3E}">
        <p14:creationId xmlns:p14="http://schemas.microsoft.com/office/powerpoint/2010/main" val="494579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21</a:t>
            </a:fld>
            <a:endParaRPr lang="en-US" dirty="0"/>
          </a:p>
        </p:txBody>
      </p:sp>
      <p:sp>
        <p:nvSpPr>
          <p:cNvPr id="5" name="Title 3"/>
          <p:cNvSpPr txBox="1">
            <a:spLocks/>
          </p:cNvSpPr>
          <p:nvPr/>
        </p:nvSpPr>
        <p:spPr>
          <a:xfrm>
            <a:off x="468312" y="608808"/>
            <a:ext cx="8523287"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r>
              <a:rPr lang="en-US" sz="2800" dirty="0">
                <a:solidFill>
                  <a:schemeClr val="tx2"/>
                </a:solidFill>
                <a:latin typeface="Aru" charset="0"/>
                <a:ea typeface="ＭＳ Ｐゴシック" pitchFamily="34" charset="-128"/>
              </a:rPr>
              <a:t>Cybersecurity Readiness Today – Offense, Not Defense</a:t>
            </a:r>
            <a:endParaRPr lang="en-US" sz="2800" dirty="0">
              <a:solidFill>
                <a:schemeClr val="tx2"/>
              </a:solidFill>
              <a:ea typeface="ＭＳ Ｐゴシック"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2659571892"/>
              </p:ext>
            </p:extLst>
          </p:nvPr>
        </p:nvGraphicFramePr>
        <p:xfrm>
          <a:off x="773112" y="1377153"/>
          <a:ext cx="7913688" cy="5244978"/>
        </p:xfrm>
        <a:graphic>
          <a:graphicData uri="http://schemas.openxmlformats.org/drawingml/2006/table">
            <a:tbl>
              <a:tblPr firstRow="1" bandRow="1">
                <a:tableStyleId>{5C22544A-7EE6-4342-B048-85BDC9FD1C3A}</a:tableStyleId>
              </a:tblPr>
              <a:tblGrid>
                <a:gridCol w="7913688">
                  <a:extLst>
                    <a:ext uri="{9D8B030D-6E8A-4147-A177-3AD203B41FA5}">
                      <a16:colId xmlns:a16="http://schemas.microsoft.com/office/drawing/2014/main" val="20000"/>
                    </a:ext>
                  </a:extLst>
                </a:gridCol>
              </a:tblGrid>
              <a:tr h="370840">
                <a:tc>
                  <a:txBody>
                    <a:bodyPr/>
                    <a:lstStyle/>
                    <a:p>
                      <a:r>
                        <a:rPr lang="en-US" dirty="0"/>
                        <a:t>Best</a:t>
                      </a:r>
                      <a:r>
                        <a:rPr lang="en-US" baseline="0" dirty="0"/>
                        <a:t> Practice IT / Cybersecurity Actions</a:t>
                      </a:r>
                      <a:endParaRPr lang="en-US" dirty="0"/>
                    </a:p>
                  </a:txBody>
                  <a:tcPr/>
                </a:tc>
                <a:extLst>
                  <a:ext uri="{0D108BD9-81ED-4DB2-BD59-A6C34878D82A}">
                    <a16:rowId xmlns:a16="http://schemas.microsoft.com/office/drawing/2014/main" val="10000"/>
                  </a:ext>
                </a:extLst>
              </a:tr>
              <a:tr h="370840">
                <a:tc>
                  <a:txBody>
                    <a:bodyPr/>
                    <a:lstStyle/>
                    <a:p>
                      <a:pPr marL="0" indent="0">
                        <a:buFont typeface="+mj-lt"/>
                        <a:buNone/>
                      </a:pPr>
                      <a:r>
                        <a:rPr lang="en-US" sz="1800" dirty="0">
                          <a:solidFill>
                            <a:schemeClr val="tx2"/>
                          </a:solidFill>
                        </a:rPr>
                        <a:t>1.  Maintain a formal IT Security</a:t>
                      </a:r>
                      <a:r>
                        <a:rPr lang="en-US" sz="1800" baseline="0" dirty="0">
                          <a:solidFill>
                            <a:schemeClr val="tx2"/>
                          </a:solidFill>
                        </a:rPr>
                        <a:t> / Cyber Security Policy.</a:t>
                      </a:r>
                      <a:endParaRPr lang="en-US" sz="1800" dirty="0">
                        <a:solidFill>
                          <a:schemeClr val="tx2"/>
                        </a:solidFill>
                      </a:endParaRPr>
                    </a:p>
                  </a:txBody>
                  <a:tcPr/>
                </a:tc>
                <a:extLst>
                  <a:ext uri="{0D108BD9-81ED-4DB2-BD59-A6C34878D82A}">
                    <a16:rowId xmlns:a16="http://schemas.microsoft.com/office/drawing/2014/main" val="10001"/>
                  </a:ext>
                </a:extLst>
              </a:tr>
              <a:tr h="370840">
                <a:tc>
                  <a:txBody>
                    <a:bodyPr/>
                    <a:lstStyle/>
                    <a:p>
                      <a:pPr marL="0" indent="0">
                        <a:buFontTx/>
                        <a:buNone/>
                      </a:pPr>
                      <a:r>
                        <a:rPr lang="en-US" sz="1800" kern="1200" dirty="0">
                          <a:solidFill>
                            <a:schemeClr val="tx2"/>
                          </a:solidFill>
                          <a:latin typeface="+mn-lt"/>
                          <a:ea typeface="+mn-ea"/>
                          <a:cs typeface="+mn-cs"/>
                        </a:rPr>
                        <a:t>2.  Maintain a formal Incident Response Plan (IRP).</a:t>
                      </a:r>
                    </a:p>
                  </a:txBody>
                  <a:tcPr/>
                </a:tc>
                <a:extLst>
                  <a:ext uri="{0D108BD9-81ED-4DB2-BD59-A6C34878D82A}">
                    <a16:rowId xmlns:a16="http://schemas.microsoft.com/office/drawing/2014/main" val="10002"/>
                  </a:ext>
                </a:extLst>
              </a:tr>
              <a:tr h="370840">
                <a:tc>
                  <a:txBody>
                    <a:bodyPr/>
                    <a:lstStyle/>
                    <a:p>
                      <a:pPr marL="228600" indent="-228600">
                        <a:buFontTx/>
                        <a:buNone/>
                      </a:pPr>
                      <a:r>
                        <a:rPr lang="en-US" sz="1800" kern="1200" dirty="0">
                          <a:solidFill>
                            <a:schemeClr val="tx2"/>
                          </a:solidFill>
                          <a:latin typeface="+mn-lt"/>
                          <a:ea typeface="+mn-ea"/>
                          <a:cs typeface="+mn-cs"/>
                        </a:rPr>
                        <a:t>3.  Leverage best practice AI-based SaaS tools (DarkTrace) that protect email systems from risks (phishing, etc.). Leverage Geo-IP capabilities within these tools to block risky countries from sending email to your system. </a:t>
                      </a:r>
                    </a:p>
                  </a:txBody>
                  <a:tcPr/>
                </a:tc>
                <a:extLst>
                  <a:ext uri="{0D108BD9-81ED-4DB2-BD59-A6C34878D82A}">
                    <a16:rowId xmlns:a16="http://schemas.microsoft.com/office/drawing/2014/main" val="10003"/>
                  </a:ext>
                </a:extLst>
              </a:tr>
              <a:tr h="383418">
                <a:tc>
                  <a:txBody>
                    <a:bodyPr/>
                    <a:lstStyle/>
                    <a:p>
                      <a:pPr marL="0" indent="0">
                        <a:buFontTx/>
                        <a:buNone/>
                      </a:pPr>
                      <a:r>
                        <a:rPr lang="en-US" sz="1800" kern="1200" dirty="0">
                          <a:solidFill>
                            <a:schemeClr val="tx2"/>
                          </a:solidFill>
                          <a:latin typeface="+mn-lt"/>
                          <a:ea typeface="+mn-ea"/>
                          <a:cs typeface="+mn-cs"/>
                        </a:rPr>
                        <a:t>4.  Limit “administrative” rights to only key IT staff.</a:t>
                      </a:r>
                    </a:p>
                  </a:txBody>
                  <a:tcPr/>
                </a:tc>
                <a:extLst>
                  <a:ext uri="{0D108BD9-81ED-4DB2-BD59-A6C34878D82A}">
                    <a16:rowId xmlns:a16="http://schemas.microsoft.com/office/drawing/2014/main" val="10004"/>
                  </a:ext>
                </a:extLst>
              </a:tr>
              <a:tr h="370840">
                <a:tc>
                  <a:txBody>
                    <a:bodyPr/>
                    <a:lstStyle/>
                    <a:p>
                      <a:pPr marL="228600" indent="-228600">
                        <a:buFontTx/>
                        <a:buNone/>
                      </a:pPr>
                      <a:r>
                        <a:rPr lang="en-US" sz="1800" kern="1200" dirty="0">
                          <a:solidFill>
                            <a:schemeClr val="tx2"/>
                          </a:solidFill>
                          <a:latin typeface="+mn-lt"/>
                          <a:ea typeface="+mn-ea"/>
                          <a:cs typeface="+mn-cs"/>
                        </a:rPr>
                        <a:t>5.</a:t>
                      </a:r>
                      <a:r>
                        <a:rPr lang="en-US" sz="1800" kern="1200" baseline="0" dirty="0">
                          <a:solidFill>
                            <a:schemeClr val="tx2"/>
                          </a:solidFill>
                          <a:latin typeface="+mn-lt"/>
                          <a:ea typeface="+mn-ea"/>
                          <a:cs typeface="+mn-cs"/>
                        </a:rPr>
                        <a:t>  </a:t>
                      </a:r>
                      <a:r>
                        <a:rPr lang="en-US" sz="1800" kern="1200" dirty="0">
                          <a:solidFill>
                            <a:schemeClr val="tx2"/>
                          </a:solidFill>
                          <a:latin typeface="+mn-lt"/>
                          <a:ea typeface="+mn-ea"/>
                          <a:cs typeface="+mn-cs"/>
                        </a:rPr>
                        <a:t>Use 2-Factor authentication (application-based, not SMS) for remote access to secure portals, systems and data.</a:t>
                      </a:r>
                    </a:p>
                  </a:txBody>
                  <a:tcPr/>
                </a:tc>
                <a:extLst>
                  <a:ext uri="{0D108BD9-81ED-4DB2-BD59-A6C34878D82A}">
                    <a16:rowId xmlns:a16="http://schemas.microsoft.com/office/drawing/2014/main" val="10005"/>
                  </a:ext>
                </a:extLst>
              </a:tr>
              <a:tr h="370840">
                <a:tc>
                  <a:txBody>
                    <a:bodyPr/>
                    <a:lstStyle/>
                    <a:p>
                      <a:pPr marL="228600" indent="-228600">
                        <a:buFontTx/>
                        <a:buNone/>
                      </a:pPr>
                      <a:r>
                        <a:rPr lang="en-US" sz="1800" kern="1200" dirty="0">
                          <a:solidFill>
                            <a:schemeClr val="tx2"/>
                          </a:solidFill>
                          <a:latin typeface="+mn-lt"/>
                          <a:ea typeface="+mn-ea"/>
                          <a:cs typeface="+mn-cs"/>
                        </a:rPr>
                        <a:t>6.  Encrypt all Internet-exposed applications (TLS 1.2+) and remote access solutions.</a:t>
                      </a:r>
                    </a:p>
                  </a:txBody>
                  <a:tcPr/>
                </a:tc>
                <a:extLst>
                  <a:ext uri="{0D108BD9-81ED-4DB2-BD59-A6C34878D82A}">
                    <a16:rowId xmlns:a16="http://schemas.microsoft.com/office/drawing/2014/main" val="10006"/>
                  </a:ext>
                </a:extLst>
              </a:tr>
              <a:tr h="370840">
                <a:tc>
                  <a:txBody>
                    <a:bodyPr/>
                    <a:lstStyle/>
                    <a:p>
                      <a:pPr marL="228600" indent="-228600">
                        <a:buFontTx/>
                        <a:buNone/>
                      </a:pPr>
                      <a:r>
                        <a:rPr lang="en-US" sz="1800" kern="1200" dirty="0">
                          <a:solidFill>
                            <a:schemeClr val="tx2"/>
                          </a:solidFill>
                          <a:latin typeface="+mn-lt"/>
                          <a:ea typeface="+mn-ea"/>
                          <a:cs typeface="+mn-cs"/>
                        </a:rPr>
                        <a:t>7.  Maintain firewalls to protect internal systems and data from Internet risks and leverage very aggressive rules to protect systems and data. Leverage Geo-IP blocking on risky countries (China, Iran, Russia, DPRK). Restrict or block RDP.</a:t>
                      </a:r>
                    </a:p>
                  </a:txBody>
                  <a:tcPr/>
                </a:tc>
                <a:extLst>
                  <a:ext uri="{0D108BD9-81ED-4DB2-BD59-A6C34878D82A}">
                    <a16:rowId xmlns:a16="http://schemas.microsoft.com/office/drawing/2014/main" val="10007"/>
                  </a:ext>
                </a:extLst>
              </a:tr>
              <a:tr h="370840">
                <a:tc>
                  <a:txBody>
                    <a:bodyPr/>
                    <a:lstStyle/>
                    <a:p>
                      <a:pPr marL="228600" lvl="0" indent="-228600">
                        <a:buFontTx/>
                        <a:buNone/>
                      </a:pPr>
                      <a:r>
                        <a:rPr lang="en-US" sz="1800" kern="1200" dirty="0">
                          <a:solidFill>
                            <a:schemeClr val="tx2"/>
                          </a:solidFill>
                          <a:latin typeface="+mn-lt"/>
                          <a:ea typeface="+mn-ea"/>
                          <a:cs typeface="+mn-cs"/>
                        </a:rPr>
                        <a:t>8.  Implement best practice anti-virus software for servers and computers that leverage AI capabilities (CrowdStrike).</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68862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22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92878692"/>
              </p:ext>
            </p:extLst>
          </p:nvPr>
        </p:nvGraphicFramePr>
        <p:xfrm>
          <a:off x="773110" y="1397001"/>
          <a:ext cx="7913690" cy="5050768"/>
        </p:xfrm>
        <a:graphic>
          <a:graphicData uri="http://schemas.openxmlformats.org/drawingml/2006/table">
            <a:tbl>
              <a:tblPr firstRow="1" bandRow="1">
                <a:tableStyleId>{5C22544A-7EE6-4342-B048-85BDC9FD1C3A}</a:tableStyleId>
              </a:tblPr>
              <a:tblGrid>
                <a:gridCol w="7913690">
                  <a:extLst>
                    <a:ext uri="{9D8B030D-6E8A-4147-A177-3AD203B41FA5}">
                      <a16:colId xmlns:a16="http://schemas.microsoft.com/office/drawing/2014/main" val="20000"/>
                    </a:ext>
                  </a:extLst>
                </a:gridCol>
              </a:tblGrid>
              <a:tr h="336664">
                <a:tc>
                  <a:txBody>
                    <a:bodyPr/>
                    <a:lstStyle/>
                    <a:p>
                      <a:r>
                        <a:rPr lang="en-US" dirty="0"/>
                        <a:t>Best</a:t>
                      </a:r>
                      <a:r>
                        <a:rPr lang="en-US" baseline="0" dirty="0"/>
                        <a:t> Practice IT / Cybersecurity Actions</a:t>
                      </a:r>
                      <a:endParaRPr lang="en-US" dirty="0"/>
                    </a:p>
                  </a:txBody>
                  <a:tcPr/>
                </a:tc>
                <a:extLst>
                  <a:ext uri="{0D108BD9-81ED-4DB2-BD59-A6C34878D82A}">
                    <a16:rowId xmlns:a16="http://schemas.microsoft.com/office/drawing/2014/main" val="10000"/>
                  </a:ext>
                </a:extLst>
              </a:tr>
              <a:tr h="398332">
                <a:tc>
                  <a:txBody>
                    <a:bodyPr/>
                    <a:lstStyle/>
                    <a:p>
                      <a:pPr marL="282575" indent="-282575">
                        <a:buFont typeface="+mj-lt"/>
                        <a:buNone/>
                      </a:pPr>
                      <a:r>
                        <a:rPr lang="en-US" sz="1800" dirty="0">
                          <a:solidFill>
                            <a:schemeClr val="tx2"/>
                          </a:solidFill>
                        </a:rPr>
                        <a:t>9.  Block USB drives on company computers.</a:t>
                      </a:r>
                    </a:p>
                  </a:txBody>
                  <a:tcPr/>
                </a:tc>
                <a:extLst>
                  <a:ext uri="{0D108BD9-81ED-4DB2-BD59-A6C34878D82A}">
                    <a16:rowId xmlns:a16="http://schemas.microsoft.com/office/drawing/2014/main" val="10001"/>
                  </a:ext>
                </a:extLst>
              </a:tr>
              <a:tr h="841660">
                <a:tc>
                  <a:txBody>
                    <a:bodyPr/>
                    <a:lstStyle/>
                    <a:p>
                      <a:pPr marL="347663" indent="-347663">
                        <a:buFont typeface="+mj-lt"/>
                        <a:buNone/>
                      </a:pPr>
                      <a:r>
                        <a:rPr lang="en-US" sz="1800" dirty="0">
                          <a:solidFill>
                            <a:schemeClr val="tx2"/>
                          </a:solidFill>
                        </a:rPr>
                        <a:t>10. Conduct annual external penetration tests to validate protection of</a:t>
                      </a:r>
                      <a:r>
                        <a:rPr lang="en-US" sz="1800" baseline="0" dirty="0">
                          <a:solidFill>
                            <a:schemeClr val="tx2"/>
                          </a:solidFill>
                        </a:rPr>
                        <a:t> systems and data from the Internet. </a:t>
                      </a:r>
                      <a:r>
                        <a:rPr lang="en-US" sz="1800" dirty="0">
                          <a:solidFill>
                            <a:schemeClr val="tx2"/>
                          </a:solidFill>
                        </a:rPr>
                        <a:t>Conduct</a:t>
                      </a:r>
                      <a:r>
                        <a:rPr lang="en-US" sz="1800" baseline="0" dirty="0">
                          <a:solidFill>
                            <a:schemeClr val="tx2"/>
                          </a:solidFill>
                        </a:rPr>
                        <a:t> internal vulnerability assessments every year to ensure data safety.</a:t>
                      </a:r>
                      <a:endParaRPr lang="en-US" sz="1800" dirty="0">
                        <a:solidFill>
                          <a:schemeClr val="tx2"/>
                        </a:solidFill>
                      </a:endParaRPr>
                    </a:p>
                  </a:txBody>
                  <a:tcPr/>
                </a:tc>
                <a:extLst>
                  <a:ext uri="{0D108BD9-81ED-4DB2-BD59-A6C34878D82A}">
                    <a16:rowId xmlns:a16="http://schemas.microsoft.com/office/drawing/2014/main" val="10002"/>
                  </a:ext>
                </a:extLst>
              </a:tr>
              <a:tr h="589162">
                <a:tc>
                  <a:txBody>
                    <a:bodyPr/>
                    <a:lstStyle/>
                    <a:p>
                      <a:pPr marL="347663" indent="-347663">
                        <a:buFont typeface="+mj-lt"/>
                        <a:buNone/>
                      </a:pPr>
                      <a:r>
                        <a:rPr lang="en-US" sz="1800" dirty="0">
                          <a:solidFill>
                            <a:schemeClr val="tx2"/>
                          </a:solidFill>
                        </a:rPr>
                        <a:t>11. Leverage best practice Managed Detection and Response (MDR) solutions (CrowdStrike, Expel) across server and end-user computers.</a:t>
                      </a:r>
                    </a:p>
                  </a:txBody>
                  <a:tcPr/>
                </a:tc>
                <a:extLst>
                  <a:ext uri="{0D108BD9-81ED-4DB2-BD59-A6C34878D82A}">
                    <a16:rowId xmlns:a16="http://schemas.microsoft.com/office/drawing/2014/main" val="10003"/>
                  </a:ext>
                </a:extLst>
              </a:tr>
              <a:tr h="336664">
                <a:tc>
                  <a:txBody>
                    <a:bodyPr/>
                    <a:lstStyle/>
                    <a:p>
                      <a:pPr marL="0" indent="0">
                        <a:buFont typeface="+mj-lt"/>
                        <a:buNone/>
                      </a:pPr>
                      <a:r>
                        <a:rPr lang="en-US" sz="1800" dirty="0">
                          <a:solidFill>
                            <a:schemeClr val="tx2"/>
                          </a:solidFill>
                        </a:rPr>
                        <a:t>12. Update</a:t>
                      </a:r>
                      <a:r>
                        <a:rPr lang="en-US" sz="1800" baseline="0" dirty="0">
                          <a:solidFill>
                            <a:schemeClr val="tx2"/>
                          </a:solidFill>
                        </a:rPr>
                        <a:t> / patch software on computers / servers frequently.</a:t>
                      </a:r>
                      <a:endParaRPr lang="en-US" sz="1800" dirty="0">
                        <a:solidFill>
                          <a:schemeClr val="tx2"/>
                        </a:solidFill>
                      </a:endParaRPr>
                    </a:p>
                  </a:txBody>
                  <a:tcPr/>
                </a:tc>
                <a:extLst>
                  <a:ext uri="{0D108BD9-81ED-4DB2-BD59-A6C34878D82A}">
                    <a16:rowId xmlns:a16="http://schemas.microsoft.com/office/drawing/2014/main" val="10004"/>
                  </a:ext>
                </a:extLst>
              </a:tr>
              <a:tr h="336664">
                <a:tc>
                  <a:txBody>
                    <a:bodyPr/>
                    <a:lstStyle/>
                    <a:p>
                      <a:pPr marL="0" indent="0">
                        <a:buFont typeface="+mj-lt"/>
                        <a:buNone/>
                      </a:pPr>
                      <a:r>
                        <a:rPr lang="en-US" sz="1800" dirty="0">
                          <a:solidFill>
                            <a:schemeClr val="tx2"/>
                          </a:solidFill>
                        </a:rPr>
                        <a:t>13.</a:t>
                      </a:r>
                      <a:r>
                        <a:rPr lang="en-US" sz="1800" baseline="0" dirty="0">
                          <a:solidFill>
                            <a:schemeClr val="tx2"/>
                          </a:solidFill>
                        </a:rPr>
                        <a:t> </a:t>
                      </a:r>
                      <a:r>
                        <a:rPr lang="en-US" sz="1800" dirty="0">
                          <a:solidFill>
                            <a:schemeClr val="tx2"/>
                          </a:solidFill>
                        </a:rPr>
                        <a:t>Backup data and plan / test IT Disaster Recovery  annually.</a:t>
                      </a:r>
                    </a:p>
                  </a:txBody>
                  <a:tcPr/>
                </a:tc>
                <a:extLst>
                  <a:ext uri="{0D108BD9-81ED-4DB2-BD59-A6C34878D82A}">
                    <a16:rowId xmlns:a16="http://schemas.microsoft.com/office/drawing/2014/main" val="10005"/>
                  </a:ext>
                </a:extLst>
              </a:tr>
              <a:tr h="336664">
                <a:tc>
                  <a:txBody>
                    <a:bodyPr/>
                    <a:lstStyle/>
                    <a:p>
                      <a:pPr marL="0" indent="0">
                        <a:buFont typeface="+mj-lt"/>
                        <a:buNone/>
                      </a:pPr>
                      <a:r>
                        <a:rPr lang="en-US" sz="1800" dirty="0">
                          <a:solidFill>
                            <a:schemeClr val="tx2"/>
                          </a:solidFill>
                        </a:rPr>
                        <a:t>14. Train staff on cyber</a:t>
                      </a:r>
                      <a:r>
                        <a:rPr lang="en-US" sz="1800" baseline="0" dirty="0">
                          <a:solidFill>
                            <a:schemeClr val="tx2"/>
                          </a:solidFill>
                        </a:rPr>
                        <a:t> security risks, including phishing simulations.</a:t>
                      </a:r>
                      <a:endParaRPr lang="en-US" sz="1800" dirty="0">
                        <a:solidFill>
                          <a:schemeClr val="tx2"/>
                        </a:solidFill>
                      </a:endParaRPr>
                    </a:p>
                  </a:txBody>
                  <a:tcPr/>
                </a:tc>
                <a:extLst>
                  <a:ext uri="{0D108BD9-81ED-4DB2-BD59-A6C34878D82A}">
                    <a16:rowId xmlns:a16="http://schemas.microsoft.com/office/drawing/2014/main" val="10006"/>
                  </a:ext>
                </a:extLst>
              </a:tr>
              <a:tr h="841660">
                <a:tc>
                  <a:txBody>
                    <a:bodyPr/>
                    <a:lstStyle/>
                    <a:p>
                      <a:pPr marL="282575" marR="0" lvl="0" indent="-282575" algn="l" defTabSz="457200" rtl="0" eaLnBrk="1" fontAlgn="auto" latinLnBrk="0" hangingPunct="1">
                        <a:lnSpc>
                          <a:spcPct val="100000"/>
                        </a:lnSpc>
                        <a:spcBef>
                          <a:spcPts val="0"/>
                        </a:spcBef>
                        <a:spcAft>
                          <a:spcPts val="0"/>
                        </a:spcAft>
                        <a:buClrTx/>
                        <a:buSzTx/>
                        <a:buFont typeface="+mj-lt"/>
                        <a:buNone/>
                        <a:tabLst/>
                        <a:defRPr/>
                      </a:pPr>
                      <a:r>
                        <a:rPr lang="en-US" sz="1800" dirty="0">
                          <a:solidFill>
                            <a:schemeClr val="tx2"/>
                          </a:solidFill>
                        </a:rPr>
                        <a:t>15. Implement Internet content filtering</a:t>
                      </a:r>
                      <a:r>
                        <a:rPr lang="en-US" sz="1800" baseline="0" dirty="0">
                          <a:solidFill>
                            <a:schemeClr val="tx2"/>
                          </a:solidFill>
                        </a:rPr>
                        <a:t> solutions to prevent staff from accessing harmful sites on the Internet (gambling, adult content, freeware / shareware, weapons, etc.) that have ransomware risks.</a:t>
                      </a:r>
                    </a:p>
                  </a:txBody>
                  <a:tcPr/>
                </a:tc>
                <a:extLst>
                  <a:ext uri="{0D108BD9-81ED-4DB2-BD59-A6C34878D82A}">
                    <a16:rowId xmlns:a16="http://schemas.microsoft.com/office/drawing/2014/main" val="10007"/>
                  </a:ext>
                </a:extLst>
              </a:tr>
              <a:tr h="720516">
                <a:tc>
                  <a:txBody>
                    <a:bodyPr/>
                    <a:lstStyle/>
                    <a:p>
                      <a:pPr marL="282575" marR="0" lvl="0" indent="-282575" algn="l" defTabSz="457200" rtl="0" eaLnBrk="1" fontAlgn="auto" latinLnBrk="0" hangingPunct="1">
                        <a:lnSpc>
                          <a:spcPct val="100000"/>
                        </a:lnSpc>
                        <a:spcBef>
                          <a:spcPts val="0"/>
                        </a:spcBef>
                        <a:spcAft>
                          <a:spcPts val="0"/>
                        </a:spcAft>
                        <a:buClrTx/>
                        <a:buSzTx/>
                        <a:buFont typeface="+mj-lt"/>
                        <a:buNone/>
                        <a:tabLst/>
                        <a:defRPr/>
                      </a:pPr>
                      <a:r>
                        <a:rPr lang="en-US" sz="1800" baseline="0" dirty="0">
                          <a:solidFill>
                            <a:schemeClr val="tx2"/>
                          </a:solidFill>
                        </a:rPr>
                        <a:t>16. Leverage Privileged Access Management (PAM) and SOCaaS solutions for access to critical systems and data (cloud and on-premise).</a:t>
                      </a:r>
                    </a:p>
                  </a:txBody>
                  <a:tcPr/>
                </a:tc>
                <a:extLst>
                  <a:ext uri="{0D108BD9-81ED-4DB2-BD59-A6C34878D82A}">
                    <a16:rowId xmlns:a16="http://schemas.microsoft.com/office/drawing/2014/main" val="2663372250"/>
                  </a:ext>
                </a:extLst>
              </a:tr>
            </a:tbl>
          </a:graphicData>
        </a:graphic>
      </p:graphicFrame>
      <p:sp>
        <p:nvSpPr>
          <p:cNvPr id="7" name="Title 3">
            <a:extLst>
              <a:ext uri="{FF2B5EF4-FFF2-40B4-BE49-F238E27FC236}">
                <a16:creationId xmlns:a16="http://schemas.microsoft.com/office/drawing/2014/main" id="{079006BC-B6E4-4CA0-80FE-890451A7B980}"/>
              </a:ext>
            </a:extLst>
          </p:cNvPr>
          <p:cNvSpPr txBox="1">
            <a:spLocks/>
          </p:cNvSpPr>
          <p:nvPr/>
        </p:nvSpPr>
        <p:spPr>
          <a:xfrm>
            <a:off x="468312" y="608808"/>
            <a:ext cx="8523287"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r>
              <a:rPr lang="en-US" sz="2800" dirty="0">
                <a:solidFill>
                  <a:schemeClr val="tx2"/>
                </a:solidFill>
                <a:latin typeface="Aru" charset="0"/>
                <a:ea typeface="ＭＳ Ｐゴシック" pitchFamily="34" charset="-128"/>
              </a:rPr>
              <a:t>Cybersecurity Readiness Today – Offense, Not Defense</a:t>
            </a:r>
            <a:endParaRPr lang="en-US" sz="2800" dirty="0">
              <a:solidFill>
                <a:schemeClr val="tx2"/>
              </a:solidFill>
              <a:ea typeface="ＭＳ Ｐゴシック" pitchFamily="34" charset="-128"/>
            </a:endParaRPr>
          </a:p>
        </p:txBody>
      </p:sp>
    </p:spTree>
    <p:extLst>
      <p:ext uri="{BB962C8B-B14F-4D97-AF65-F5344CB8AC3E}">
        <p14:creationId xmlns:p14="http://schemas.microsoft.com/office/powerpoint/2010/main" val="3043354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23</a:t>
            </a:fld>
            <a:endParaRPr lang="en-US" dirty="0"/>
          </a:p>
        </p:txBody>
      </p:sp>
      <p:sp>
        <p:nvSpPr>
          <p:cNvPr id="4" name="Title 3"/>
          <p:cNvSpPr txBox="1">
            <a:spLocks/>
          </p:cNvSpPr>
          <p:nvPr/>
        </p:nvSpPr>
        <p:spPr>
          <a:xfrm>
            <a:off x="773113" y="318186"/>
            <a:ext cx="8204200"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marL="400050" lvl="1"/>
            <a:r>
              <a:rPr lang="en-US" sz="3200" dirty="0">
                <a:solidFill>
                  <a:schemeClr val="tx2"/>
                </a:solidFill>
                <a:ea typeface="ＭＳ Ｐゴシック" pitchFamily="34" charset="-128"/>
              </a:rPr>
              <a:t>IT Security for Corporate Resilience</a:t>
            </a:r>
          </a:p>
        </p:txBody>
      </p:sp>
      <p:sp>
        <p:nvSpPr>
          <p:cNvPr id="5" name="Content Placeholder 4"/>
          <p:cNvSpPr txBox="1">
            <a:spLocks/>
          </p:cNvSpPr>
          <p:nvPr/>
        </p:nvSpPr>
        <p:spPr bwMode="auto">
          <a:xfrm>
            <a:off x="777875" y="1546953"/>
            <a:ext cx="8199438" cy="4572000"/>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buNone/>
            </a:pPr>
            <a:endParaRPr lang="en-US" sz="3600" dirty="0">
              <a:ea typeface="ＭＳ Ｐゴシック" pitchFamily="34" charset="-128"/>
            </a:endParaRPr>
          </a:p>
        </p:txBody>
      </p:sp>
      <p:sp>
        <p:nvSpPr>
          <p:cNvPr id="6" name="Content Placeholder 4">
            <a:extLst>
              <a:ext uri="{FF2B5EF4-FFF2-40B4-BE49-F238E27FC236}">
                <a16:creationId xmlns:a16="http://schemas.microsoft.com/office/drawing/2014/main" id="{EAB2C3BA-C890-48F2-AE49-DAB6F928D70E}"/>
              </a:ext>
            </a:extLst>
          </p:cNvPr>
          <p:cNvSpPr txBox="1">
            <a:spLocks/>
          </p:cNvSpPr>
          <p:nvPr/>
        </p:nvSpPr>
        <p:spPr bwMode="auto">
          <a:xfrm>
            <a:off x="491835" y="933415"/>
            <a:ext cx="8329613" cy="271714"/>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ea typeface="ＭＳ Ｐゴシック" pitchFamily="34" charset="-128"/>
              </a:rPr>
              <a:t>Predictions:</a:t>
            </a:r>
            <a:endParaRPr lang="en-US" sz="1900" dirty="0">
              <a:solidFill>
                <a:schemeClr val="tx2"/>
              </a:solidFill>
            </a:endParaRPr>
          </a:p>
          <a:p>
            <a:r>
              <a:rPr lang="en-US" sz="1900" dirty="0">
                <a:solidFill>
                  <a:schemeClr val="tx2"/>
                </a:solidFill>
              </a:rPr>
              <a:t>U.S. Cybercommand will take more aggressive actions against state and non-state actors who threaten the U.S. and the world.</a:t>
            </a:r>
          </a:p>
          <a:p>
            <a:r>
              <a:rPr lang="en-US" sz="1900" dirty="0">
                <a:solidFill>
                  <a:schemeClr val="tx2"/>
                </a:solidFill>
              </a:rPr>
              <a:t>Cybersecurity tools and vendors will continue to improve into 2025 at a rapid pace due to increasing threats.</a:t>
            </a:r>
          </a:p>
          <a:p>
            <a:r>
              <a:rPr lang="en-US" sz="1900" dirty="0">
                <a:solidFill>
                  <a:schemeClr val="tx2"/>
                </a:solidFill>
              </a:rPr>
              <a:t>There will be some consolidation in the marketplace as larger vendors buy smaller, more advanced solutions and incorporate them into their security portfolios (think DarkTrace and Microsoft).</a:t>
            </a:r>
          </a:p>
          <a:p>
            <a:r>
              <a:rPr lang="en-US" sz="1900" dirty="0">
                <a:solidFill>
                  <a:schemeClr val="tx2"/>
                </a:solidFill>
              </a:rPr>
              <a:t>Organizations will adopt more aggressive approaches to mitigating risks (such as advanced email protection, MDR, AI-based anti-virus solutions, and Geo-IP blocking at portals, websites, and firewalls).</a:t>
            </a:r>
          </a:p>
          <a:p>
            <a:r>
              <a:rPr lang="en-US" sz="1900" dirty="0">
                <a:solidFill>
                  <a:schemeClr val="tx2"/>
                </a:solidFill>
              </a:rPr>
              <a:t>Organizations that don’t adopt cutting edge tools will be impacted at a higher rate than those who do.</a:t>
            </a:r>
          </a:p>
          <a:p>
            <a:r>
              <a:rPr lang="en-US" sz="1900" dirty="0">
                <a:solidFill>
                  <a:schemeClr val="tx2"/>
                </a:solidFill>
              </a:rPr>
              <a:t>Spending on IT security solutions and tools will rise through 2025.</a:t>
            </a:r>
          </a:p>
          <a:p>
            <a:r>
              <a:rPr lang="en-US" sz="1900" dirty="0">
                <a:solidFill>
                  <a:schemeClr val="tx2"/>
                </a:solidFill>
              </a:rPr>
              <a:t>Sale of ransomware </a:t>
            </a:r>
            <a:r>
              <a:rPr lang="en-US" sz="1900" i="1" dirty="0">
                <a:solidFill>
                  <a:schemeClr val="tx2"/>
                </a:solidFill>
              </a:rPr>
              <a:t>packaged toolkits </a:t>
            </a:r>
            <a:r>
              <a:rPr lang="en-US" sz="1900" dirty="0">
                <a:solidFill>
                  <a:schemeClr val="tx2"/>
                </a:solidFill>
              </a:rPr>
              <a:t>(that allow hackers to deploy without writing a single line of new code) will continue to be a threat as more groups look to profit off of organization’s lack of readiness.</a:t>
            </a:r>
            <a:endParaRPr lang="en-US" sz="1800" dirty="0">
              <a:solidFill>
                <a:schemeClr val="tx2"/>
              </a:solidFill>
            </a:endParaRPr>
          </a:p>
          <a:p>
            <a:endParaRPr lang="en-US" sz="1800" dirty="0">
              <a:solidFill>
                <a:schemeClr val="tx2"/>
              </a:solidFill>
            </a:endParaRPr>
          </a:p>
          <a:p>
            <a:endParaRPr lang="en-US" sz="2200" dirty="0">
              <a:solidFill>
                <a:schemeClr val="tx2"/>
              </a:solidFill>
            </a:endParaRPr>
          </a:p>
          <a:p>
            <a:pPr lvl="1"/>
            <a:endParaRPr lang="en-US" sz="1400" dirty="0">
              <a:solidFill>
                <a:schemeClr val="tx2"/>
              </a:solidFill>
            </a:endParaRPr>
          </a:p>
          <a:p>
            <a:pPr marL="0" indent="0">
              <a:buNone/>
            </a:pPr>
            <a:endParaRPr lang="en-US" sz="1600" i="1" dirty="0">
              <a:solidFill>
                <a:schemeClr val="tx2"/>
              </a:solidFill>
              <a:ea typeface="ＭＳ Ｐゴシック" pitchFamily="34" charset="-128"/>
            </a:endParaRPr>
          </a:p>
          <a:p>
            <a:pPr marL="0" indent="0">
              <a:buNone/>
            </a:pPr>
            <a:endParaRPr lang="en-US" sz="1200" i="1" dirty="0">
              <a:solidFill>
                <a:schemeClr val="tx2"/>
              </a:solidFill>
              <a:ea typeface="ＭＳ Ｐゴシック" pitchFamily="34" charset="-128"/>
            </a:endParaRPr>
          </a:p>
        </p:txBody>
      </p:sp>
    </p:spTree>
    <p:extLst>
      <p:ext uri="{BB962C8B-B14F-4D97-AF65-F5344CB8AC3E}">
        <p14:creationId xmlns:p14="http://schemas.microsoft.com/office/powerpoint/2010/main" val="2109385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24</a:t>
            </a:fld>
            <a:endParaRPr lang="en-US" dirty="0"/>
          </a:p>
        </p:txBody>
      </p:sp>
      <p:sp>
        <p:nvSpPr>
          <p:cNvPr id="4" name="Title 3"/>
          <p:cNvSpPr txBox="1">
            <a:spLocks/>
          </p:cNvSpPr>
          <p:nvPr/>
        </p:nvSpPr>
        <p:spPr>
          <a:xfrm>
            <a:off x="149658" y="615065"/>
            <a:ext cx="8464406"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marL="400050" lvl="1"/>
            <a:r>
              <a:rPr lang="en-US" sz="3200" dirty="0">
                <a:solidFill>
                  <a:schemeClr val="tx2"/>
                </a:solidFill>
                <a:ea typeface="ＭＳ Ｐゴシック" pitchFamily="34" charset="-128"/>
              </a:rPr>
              <a:t>Key Performance Indicators (KPIs) for the New Normal</a:t>
            </a:r>
          </a:p>
        </p:txBody>
      </p:sp>
      <p:sp>
        <p:nvSpPr>
          <p:cNvPr id="6" name="Content Placeholder 4">
            <a:extLst>
              <a:ext uri="{FF2B5EF4-FFF2-40B4-BE49-F238E27FC236}">
                <a16:creationId xmlns:a16="http://schemas.microsoft.com/office/drawing/2014/main" id="{0D4D5C0C-E82E-4170-B1C0-4E17F6EC7AC9}"/>
              </a:ext>
            </a:extLst>
          </p:cNvPr>
          <p:cNvSpPr txBox="1">
            <a:spLocks/>
          </p:cNvSpPr>
          <p:nvPr/>
        </p:nvSpPr>
        <p:spPr bwMode="auto">
          <a:xfrm>
            <a:off x="647700" y="1704261"/>
            <a:ext cx="8241060" cy="271714"/>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ea typeface="ＭＳ Ｐゴシック" pitchFamily="34" charset="-128"/>
              </a:rPr>
              <a:t>Common IT KPIs pre-pandemic:</a:t>
            </a:r>
            <a:endParaRPr lang="en-US" sz="1900" dirty="0">
              <a:solidFill>
                <a:schemeClr val="tx2"/>
              </a:solidFill>
            </a:endParaRPr>
          </a:p>
          <a:p>
            <a:r>
              <a:rPr lang="en-US" sz="1900" dirty="0">
                <a:solidFill>
                  <a:schemeClr val="tx2"/>
                </a:solidFill>
              </a:rPr>
              <a:t>IT spend vs. plan (capital and operating) – monthly</a:t>
            </a:r>
          </a:p>
          <a:p>
            <a:r>
              <a:rPr lang="en-US" sz="1900" dirty="0">
                <a:solidFill>
                  <a:schemeClr val="tx2"/>
                </a:solidFill>
              </a:rPr>
              <a:t>Application and service cost spend – monthly</a:t>
            </a:r>
          </a:p>
          <a:p>
            <a:r>
              <a:rPr lang="en-US" sz="1900" dirty="0">
                <a:solidFill>
                  <a:schemeClr val="tx2"/>
                </a:solidFill>
              </a:rPr>
              <a:t>Infrastructure unit costs vs. targets – monthly </a:t>
            </a:r>
          </a:p>
          <a:p>
            <a:r>
              <a:rPr lang="en-US" sz="1900" dirty="0">
                <a:solidFill>
                  <a:schemeClr val="tx2"/>
                </a:solidFill>
              </a:rPr>
              <a:t>Percentage of projects on time, on budget – monthly or quarterly</a:t>
            </a:r>
          </a:p>
          <a:p>
            <a:r>
              <a:rPr lang="en-US" sz="1900" dirty="0">
                <a:solidFill>
                  <a:schemeClr val="tx2"/>
                </a:solidFill>
              </a:rPr>
              <a:t>Percentage of business facing services meeting SLAs – monthly </a:t>
            </a:r>
          </a:p>
          <a:p>
            <a:r>
              <a:rPr lang="en-US" sz="1900" dirty="0">
                <a:solidFill>
                  <a:schemeClr val="tx2"/>
                </a:solidFill>
              </a:rPr>
              <a:t>Percentage of IT investments running, growing, or transforming the business – monthly or quarterly</a:t>
            </a:r>
          </a:p>
          <a:p>
            <a:r>
              <a:rPr lang="en-US" sz="1900" dirty="0">
                <a:solidFill>
                  <a:schemeClr val="tx2"/>
                </a:solidFill>
              </a:rPr>
              <a:t>IT spend by business unit – monthly</a:t>
            </a:r>
          </a:p>
          <a:p>
            <a:r>
              <a:rPr lang="en-US" sz="1900" dirty="0">
                <a:solidFill>
                  <a:schemeClr val="tx2"/>
                </a:solidFill>
              </a:rPr>
              <a:t>Customer satisfaction scores – monthly </a:t>
            </a:r>
          </a:p>
          <a:p>
            <a:r>
              <a:rPr lang="en-US" sz="1900" dirty="0">
                <a:solidFill>
                  <a:schemeClr val="tx2"/>
                </a:solidFill>
              </a:rPr>
              <a:t>Helpdesk cost per ticket - monthly</a:t>
            </a:r>
          </a:p>
          <a:p>
            <a:r>
              <a:rPr lang="en-US" sz="1900" dirty="0">
                <a:solidFill>
                  <a:schemeClr val="tx2"/>
                </a:solidFill>
              </a:rPr>
              <a:t>Helpdesk resolution within SLAs by severity, plus first response time - monthly</a:t>
            </a:r>
          </a:p>
          <a:p>
            <a:r>
              <a:rPr lang="en-US" sz="1900" dirty="0">
                <a:solidFill>
                  <a:schemeClr val="tx2"/>
                </a:solidFill>
              </a:rPr>
              <a:t>Mission critical application system uptime / availability – monthly </a:t>
            </a:r>
          </a:p>
          <a:p>
            <a:r>
              <a:rPr lang="en-US" sz="1900" dirty="0">
                <a:solidFill>
                  <a:schemeClr val="tx2"/>
                </a:solidFill>
              </a:rPr>
              <a:t>Application code change bugs - quarterly</a:t>
            </a:r>
            <a:endParaRPr lang="en-US" sz="1800" dirty="0">
              <a:solidFill>
                <a:schemeClr val="tx2"/>
              </a:solidFill>
            </a:endParaRPr>
          </a:p>
          <a:p>
            <a:endParaRPr lang="en-US" sz="1800" dirty="0">
              <a:solidFill>
                <a:schemeClr val="tx2"/>
              </a:solidFill>
            </a:endParaRPr>
          </a:p>
          <a:p>
            <a:endParaRPr lang="en-US" sz="2200" dirty="0">
              <a:solidFill>
                <a:schemeClr val="tx2"/>
              </a:solidFill>
            </a:endParaRPr>
          </a:p>
          <a:p>
            <a:pPr lvl="1"/>
            <a:endParaRPr lang="en-US" sz="1400" dirty="0">
              <a:solidFill>
                <a:schemeClr val="tx2"/>
              </a:solidFill>
            </a:endParaRPr>
          </a:p>
          <a:p>
            <a:pPr marL="0" indent="0">
              <a:buNone/>
            </a:pPr>
            <a:endParaRPr lang="en-US" sz="1600" i="1" dirty="0">
              <a:solidFill>
                <a:schemeClr val="tx2"/>
              </a:solidFill>
              <a:ea typeface="ＭＳ Ｐゴシック" pitchFamily="34" charset="-128"/>
            </a:endParaRPr>
          </a:p>
          <a:p>
            <a:pPr marL="0" indent="0">
              <a:buNone/>
            </a:pPr>
            <a:endParaRPr lang="en-US" sz="1200" i="1" dirty="0">
              <a:solidFill>
                <a:schemeClr val="tx2"/>
              </a:solidFill>
              <a:ea typeface="ＭＳ Ｐゴシック" pitchFamily="34" charset="-128"/>
            </a:endParaRPr>
          </a:p>
        </p:txBody>
      </p:sp>
    </p:spTree>
    <p:extLst>
      <p:ext uri="{BB962C8B-B14F-4D97-AF65-F5344CB8AC3E}">
        <p14:creationId xmlns:p14="http://schemas.microsoft.com/office/powerpoint/2010/main" val="640899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25</a:t>
            </a:fld>
            <a:endParaRPr lang="en-US" dirty="0"/>
          </a:p>
        </p:txBody>
      </p:sp>
      <p:sp>
        <p:nvSpPr>
          <p:cNvPr id="4" name="Title 3"/>
          <p:cNvSpPr txBox="1">
            <a:spLocks/>
          </p:cNvSpPr>
          <p:nvPr/>
        </p:nvSpPr>
        <p:spPr>
          <a:xfrm>
            <a:off x="149658" y="615065"/>
            <a:ext cx="8739102"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marL="400050" lvl="1"/>
            <a:r>
              <a:rPr lang="en-US" sz="3200" dirty="0">
                <a:solidFill>
                  <a:schemeClr val="tx2"/>
                </a:solidFill>
                <a:ea typeface="ＭＳ Ｐゴシック" pitchFamily="34" charset="-128"/>
              </a:rPr>
              <a:t>Key Performance Indicators for the New Normal</a:t>
            </a:r>
          </a:p>
        </p:txBody>
      </p:sp>
      <p:sp>
        <p:nvSpPr>
          <p:cNvPr id="6" name="Content Placeholder 4">
            <a:extLst>
              <a:ext uri="{FF2B5EF4-FFF2-40B4-BE49-F238E27FC236}">
                <a16:creationId xmlns:a16="http://schemas.microsoft.com/office/drawing/2014/main" id="{D751FFF0-0F54-4614-81B9-D4D67912D3C5}"/>
              </a:ext>
            </a:extLst>
          </p:cNvPr>
          <p:cNvSpPr txBox="1">
            <a:spLocks/>
          </p:cNvSpPr>
          <p:nvPr/>
        </p:nvSpPr>
        <p:spPr bwMode="auto">
          <a:xfrm>
            <a:off x="647700" y="1296330"/>
            <a:ext cx="8241060" cy="360866"/>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ea typeface="ＭＳ Ｐゴシック" pitchFamily="34" charset="-128"/>
              </a:rPr>
              <a:t>KPIs of the future?</a:t>
            </a:r>
            <a:endParaRPr lang="en-US" sz="1900" dirty="0">
              <a:solidFill>
                <a:schemeClr val="tx2"/>
              </a:solidFill>
            </a:endParaRPr>
          </a:p>
          <a:p>
            <a:r>
              <a:rPr lang="en-US" sz="1700" dirty="0">
                <a:solidFill>
                  <a:schemeClr val="tx2"/>
                </a:solidFill>
              </a:rPr>
              <a:t>Employee health</a:t>
            </a:r>
          </a:p>
          <a:p>
            <a:r>
              <a:rPr lang="en-US" sz="1700" dirty="0">
                <a:solidFill>
                  <a:schemeClr val="tx2"/>
                </a:solidFill>
              </a:rPr>
              <a:t>Employee happiness</a:t>
            </a:r>
          </a:p>
          <a:p>
            <a:r>
              <a:rPr lang="en-US" sz="1700" dirty="0">
                <a:solidFill>
                  <a:schemeClr val="tx2"/>
                </a:solidFill>
              </a:rPr>
              <a:t>Employee performance / productivity (in-office vs. remote; 4-day work week vs. 5)</a:t>
            </a:r>
          </a:p>
          <a:p>
            <a:r>
              <a:rPr lang="en-US" sz="1700" dirty="0">
                <a:solidFill>
                  <a:schemeClr val="tx2"/>
                </a:solidFill>
              </a:rPr>
              <a:t>Customer satisfaction</a:t>
            </a:r>
          </a:p>
          <a:p>
            <a:r>
              <a:rPr lang="en-US" sz="1700" dirty="0">
                <a:solidFill>
                  <a:schemeClr val="tx2"/>
                </a:solidFill>
              </a:rPr>
              <a:t>Customer retention %</a:t>
            </a:r>
          </a:p>
          <a:p>
            <a:r>
              <a:rPr lang="en-US" sz="1700" dirty="0">
                <a:solidFill>
                  <a:schemeClr val="tx2"/>
                </a:solidFill>
              </a:rPr>
              <a:t>Growth %</a:t>
            </a:r>
          </a:p>
          <a:p>
            <a:r>
              <a:rPr lang="en-US" sz="1700" dirty="0">
                <a:solidFill>
                  <a:schemeClr val="tx2"/>
                </a:solidFill>
              </a:rPr>
              <a:t>Net Promoter Score (NPS) </a:t>
            </a:r>
          </a:p>
          <a:p>
            <a:r>
              <a:rPr lang="en-US" sz="1700" dirty="0">
                <a:solidFill>
                  <a:schemeClr val="tx2"/>
                </a:solidFill>
              </a:rPr>
              <a:t>Ability to deploy digital tools</a:t>
            </a:r>
          </a:p>
          <a:p>
            <a:r>
              <a:rPr lang="en-US" sz="1700" dirty="0">
                <a:solidFill>
                  <a:schemeClr val="tx2"/>
                </a:solidFill>
              </a:rPr>
              <a:t>Satisfaction with IT remote access, collaboration tools</a:t>
            </a:r>
          </a:p>
          <a:p>
            <a:r>
              <a:rPr lang="en-US" sz="1700" dirty="0">
                <a:solidFill>
                  <a:schemeClr val="tx2"/>
                </a:solidFill>
              </a:rPr>
              <a:t>Percentage of revenue from new products</a:t>
            </a:r>
          </a:p>
          <a:p>
            <a:r>
              <a:rPr lang="en-US" sz="1700" dirty="0">
                <a:solidFill>
                  <a:schemeClr val="tx2"/>
                </a:solidFill>
              </a:rPr>
              <a:t>Number of products under development</a:t>
            </a:r>
          </a:p>
          <a:p>
            <a:r>
              <a:rPr lang="en-US" sz="1700" dirty="0">
                <a:solidFill>
                  <a:schemeClr val="tx2"/>
                </a:solidFill>
              </a:rPr>
              <a:t>Capital IT projects scorecards health (scope, schedule, budget, resources) – green, yellow, red indicators with thresholds for each level</a:t>
            </a:r>
          </a:p>
          <a:p>
            <a:r>
              <a:rPr lang="en-US" sz="1700" dirty="0">
                <a:solidFill>
                  <a:schemeClr val="tx2"/>
                </a:solidFill>
              </a:rPr>
              <a:t>Expense per employee</a:t>
            </a:r>
          </a:p>
          <a:p>
            <a:r>
              <a:rPr lang="en-US" sz="1700" dirty="0">
                <a:solidFill>
                  <a:schemeClr val="tx2"/>
                </a:solidFill>
              </a:rPr>
              <a:t>Revenue per employee</a:t>
            </a:r>
          </a:p>
          <a:p>
            <a:pPr marL="0" indent="0">
              <a:buNone/>
            </a:pPr>
            <a:endParaRPr lang="en-US" sz="1800" dirty="0">
              <a:solidFill>
                <a:schemeClr val="tx2"/>
              </a:solidFill>
            </a:endParaRPr>
          </a:p>
          <a:p>
            <a:endParaRPr lang="en-US" sz="2200" dirty="0">
              <a:solidFill>
                <a:schemeClr val="tx2"/>
              </a:solidFill>
            </a:endParaRPr>
          </a:p>
          <a:p>
            <a:pPr lvl="1"/>
            <a:endParaRPr lang="en-US" sz="1400" dirty="0">
              <a:solidFill>
                <a:schemeClr val="tx2"/>
              </a:solidFill>
            </a:endParaRPr>
          </a:p>
          <a:p>
            <a:pPr marL="0" indent="0">
              <a:buNone/>
            </a:pPr>
            <a:endParaRPr lang="en-US" sz="1600" i="1" dirty="0">
              <a:solidFill>
                <a:schemeClr val="tx2"/>
              </a:solidFill>
              <a:ea typeface="ＭＳ Ｐゴシック" pitchFamily="34" charset="-128"/>
            </a:endParaRPr>
          </a:p>
          <a:p>
            <a:pPr marL="0" indent="0">
              <a:buNone/>
            </a:pPr>
            <a:endParaRPr lang="en-US" sz="1200" i="1" dirty="0">
              <a:solidFill>
                <a:schemeClr val="tx2"/>
              </a:solidFill>
              <a:ea typeface="ＭＳ Ｐゴシック" pitchFamily="34" charset="-128"/>
            </a:endParaRPr>
          </a:p>
        </p:txBody>
      </p:sp>
      <p:sp>
        <p:nvSpPr>
          <p:cNvPr id="3" name="Right Brace 2">
            <a:extLst>
              <a:ext uri="{FF2B5EF4-FFF2-40B4-BE49-F238E27FC236}">
                <a16:creationId xmlns:a16="http://schemas.microsoft.com/office/drawing/2014/main" id="{AD2C70FF-9C3A-410C-BC12-0F456F8E074F}"/>
              </a:ext>
            </a:extLst>
          </p:cNvPr>
          <p:cNvSpPr/>
          <p:nvPr/>
        </p:nvSpPr>
        <p:spPr>
          <a:xfrm>
            <a:off x="3255264" y="5751576"/>
            <a:ext cx="411480" cy="51333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D7720413-3758-470C-B015-4EE1A2D56DD9}"/>
              </a:ext>
            </a:extLst>
          </p:cNvPr>
          <p:cNvSpPr txBox="1"/>
          <p:nvPr/>
        </p:nvSpPr>
        <p:spPr>
          <a:xfrm>
            <a:off x="3767328" y="5831271"/>
            <a:ext cx="4137479" cy="353943"/>
          </a:xfrm>
          <a:prstGeom prst="rect">
            <a:avLst/>
          </a:prstGeom>
          <a:noFill/>
        </p:spPr>
        <p:txBody>
          <a:bodyPr wrap="none" rtlCol="0">
            <a:spAutoFit/>
          </a:bodyPr>
          <a:lstStyle/>
          <a:p>
            <a:r>
              <a:rPr lang="en-US" sz="1700" dirty="0">
                <a:solidFill>
                  <a:schemeClr val="tx2"/>
                </a:solidFill>
                <a:latin typeface="+mn-lt"/>
              </a:rPr>
              <a:t>IT cost per employee (IT operating $ / # FTE) </a:t>
            </a:r>
          </a:p>
        </p:txBody>
      </p:sp>
    </p:spTree>
    <p:extLst>
      <p:ext uri="{BB962C8B-B14F-4D97-AF65-F5344CB8AC3E}">
        <p14:creationId xmlns:p14="http://schemas.microsoft.com/office/powerpoint/2010/main" val="3057546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26</a:t>
            </a:fld>
            <a:endParaRPr lang="en-US" dirty="0"/>
          </a:p>
        </p:txBody>
      </p:sp>
      <p:sp>
        <p:nvSpPr>
          <p:cNvPr id="4" name="Title 3"/>
          <p:cNvSpPr txBox="1">
            <a:spLocks/>
          </p:cNvSpPr>
          <p:nvPr/>
        </p:nvSpPr>
        <p:spPr>
          <a:xfrm>
            <a:off x="149658" y="615065"/>
            <a:ext cx="8464406"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marL="400050" lvl="1"/>
            <a:r>
              <a:rPr lang="en-US" sz="3200" dirty="0">
                <a:solidFill>
                  <a:schemeClr val="tx2"/>
                </a:solidFill>
                <a:ea typeface="ＭＳ Ｐゴシック" pitchFamily="34" charset="-128"/>
              </a:rPr>
              <a:t>Key Performance Indicators (KPIs) for the New Normal</a:t>
            </a:r>
          </a:p>
        </p:txBody>
      </p:sp>
      <p:sp>
        <p:nvSpPr>
          <p:cNvPr id="6" name="Content Placeholder 4">
            <a:extLst>
              <a:ext uri="{FF2B5EF4-FFF2-40B4-BE49-F238E27FC236}">
                <a16:creationId xmlns:a16="http://schemas.microsoft.com/office/drawing/2014/main" id="{C79F78E8-2740-4944-9D28-846DE506BF25}"/>
              </a:ext>
            </a:extLst>
          </p:cNvPr>
          <p:cNvSpPr txBox="1">
            <a:spLocks/>
          </p:cNvSpPr>
          <p:nvPr/>
        </p:nvSpPr>
        <p:spPr bwMode="auto">
          <a:xfrm>
            <a:off x="491835" y="1660785"/>
            <a:ext cx="8329613" cy="271714"/>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ea typeface="ＭＳ Ｐゴシック" pitchFamily="34" charset="-128"/>
              </a:rPr>
              <a:t>Predictions:</a:t>
            </a:r>
            <a:endParaRPr lang="en-US" sz="1900" dirty="0">
              <a:solidFill>
                <a:schemeClr val="tx2"/>
              </a:solidFill>
            </a:endParaRPr>
          </a:p>
          <a:p>
            <a:r>
              <a:rPr lang="en-US" sz="1900" dirty="0">
                <a:solidFill>
                  <a:schemeClr val="tx2"/>
                </a:solidFill>
              </a:rPr>
              <a:t>Organizations will adopt new KPIs surrounding operations, products, market and reputational impact, risk and sustainability, and talent / culture as a result of the pandemic.</a:t>
            </a:r>
          </a:p>
          <a:p>
            <a:r>
              <a:rPr lang="en-US" sz="1900" dirty="0">
                <a:solidFill>
                  <a:schemeClr val="tx2"/>
                </a:solidFill>
              </a:rPr>
              <a:t>Organizations that move more rapidly to adopt talent, culture, and tool productivity KPIs will retain the larger percentage of key staff. </a:t>
            </a:r>
          </a:p>
          <a:p>
            <a:r>
              <a:rPr lang="en-US" sz="1900" dirty="0">
                <a:solidFill>
                  <a:schemeClr val="tx2"/>
                </a:solidFill>
              </a:rPr>
              <a:t>Candidate employees evaluating new companies will inevitably weigh the flexible work environment and delve into how organizations will redefine their workforce KPIs to better value remote workers compared to traditional in-office workers. In the past – remote workers have trailed in raises and promotions. </a:t>
            </a:r>
          </a:p>
          <a:p>
            <a:r>
              <a:rPr lang="en-US" sz="1900" dirty="0">
                <a:solidFill>
                  <a:schemeClr val="tx2"/>
                </a:solidFill>
              </a:rPr>
              <a:t>Productivity metrics will emerge in organizations that offer flexible working environments to ensure that team members are meeting performance standards, regardless of where the work. </a:t>
            </a:r>
          </a:p>
          <a:p>
            <a:r>
              <a:rPr lang="en-US" sz="1900" dirty="0">
                <a:solidFill>
                  <a:schemeClr val="tx2"/>
                </a:solidFill>
              </a:rPr>
              <a:t>Organizations are just beginning to revamp their key KPIs, including IT. Stay tuned as they will evolve and change in the next 12-18 months. </a:t>
            </a:r>
            <a:endParaRPr lang="en-US" sz="1800" dirty="0">
              <a:solidFill>
                <a:schemeClr val="tx2"/>
              </a:solidFill>
            </a:endParaRPr>
          </a:p>
          <a:p>
            <a:endParaRPr lang="en-US" sz="1800" dirty="0">
              <a:solidFill>
                <a:schemeClr val="tx2"/>
              </a:solidFill>
            </a:endParaRPr>
          </a:p>
          <a:p>
            <a:endParaRPr lang="en-US" sz="2200" dirty="0">
              <a:solidFill>
                <a:schemeClr val="tx2"/>
              </a:solidFill>
            </a:endParaRPr>
          </a:p>
          <a:p>
            <a:pPr lvl="1"/>
            <a:endParaRPr lang="en-US" sz="1400" dirty="0">
              <a:solidFill>
                <a:schemeClr val="tx2"/>
              </a:solidFill>
            </a:endParaRPr>
          </a:p>
          <a:p>
            <a:pPr marL="0" indent="0">
              <a:buNone/>
            </a:pPr>
            <a:endParaRPr lang="en-US" sz="1600" i="1" dirty="0">
              <a:solidFill>
                <a:schemeClr val="tx2"/>
              </a:solidFill>
              <a:ea typeface="ＭＳ Ｐゴシック" pitchFamily="34" charset="-128"/>
            </a:endParaRPr>
          </a:p>
          <a:p>
            <a:pPr marL="0" indent="0">
              <a:buNone/>
            </a:pPr>
            <a:endParaRPr lang="en-US" sz="1200" i="1" dirty="0">
              <a:solidFill>
                <a:schemeClr val="tx2"/>
              </a:solidFill>
              <a:ea typeface="ＭＳ Ｐゴシック" pitchFamily="34" charset="-128"/>
            </a:endParaRPr>
          </a:p>
        </p:txBody>
      </p:sp>
    </p:spTree>
    <p:extLst>
      <p:ext uri="{BB962C8B-B14F-4D97-AF65-F5344CB8AC3E}">
        <p14:creationId xmlns:p14="http://schemas.microsoft.com/office/powerpoint/2010/main" val="3287589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27</a:t>
            </a:fld>
            <a:endParaRPr lang="en-US" dirty="0"/>
          </a:p>
        </p:txBody>
      </p:sp>
      <p:sp>
        <p:nvSpPr>
          <p:cNvPr id="7" name="Content Placeholder 4">
            <a:extLst>
              <a:ext uri="{FF2B5EF4-FFF2-40B4-BE49-F238E27FC236}">
                <a16:creationId xmlns:a16="http://schemas.microsoft.com/office/drawing/2014/main" id="{2590DE40-5E41-42CB-8858-33A14C686878}"/>
              </a:ext>
            </a:extLst>
          </p:cNvPr>
          <p:cNvSpPr txBox="1">
            <a:spLocks/>
          </p:cNvSpPr>
          <p:nvPr/>
        </p:nvSpPr>
        <p:spPr bwMode="auto">
          <a:xfrm>
            <a:off x="647700" y="1423704"/>
            <a:ext cx="8241060" cy="271714"/>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ea typeface="ＭＳ Ｐゴシック" pitchFamily="34" charset="-128"/>
              </a:rPr>
              <a:t>Current Trends:</a:t>
            </a:r>
            <a:endParaRPr lang="en-US" sz="1900" dirty="0">
              <a:solidFill>
                <a:schemeClr val="tx2"/>
              </a:solidFill>
            </a:endParaRPr>
          </a:p>
          <a:p>
            <a:r>
              <a:rPr lang="en-US" sz="1900" dirty="0">
                <a:solidFill>
                  <a:schemeClr val="tx2"/>
                </a:solidFill>
              </a:rPr>
              <a:t>Government vaccine mandates are failing</a:t>
            </a:r>
          </a:p>
          <a:p>
            <a:r>
              <a:rPr lang="en-US" sz="1900" dirty="0">
                <a:solidFill>
                  <a:schemeClr val="tx2"/>
                </a:solidFill>
              </a:rPr>
              <a:t>Citizens are tired of containment strategies that don’t match the science</a:t>
            </a:r>
          </a:p>
          <a:p>
            <a:r>
              <a:rPr lang="en-US" sz="1900" dirty="0">
                <a:solidFill>
                  <a:schemeClr val="tx2"/>
                </a:solidFill>
              </a:rPr>
              <a:t>Parts of the world are in recovery, while others are experiencing additional waves of infection – especially for unvaccinated or non-boosted citizens</a:t>
            </a:r>
          </a:p>
          <a:p>
            <a:r>
              <a:rPr lang="en-US" sz="1900" dirty="0">
                <a:solidFill>
                  <a:schemeClr val="tx2"/>
                </a:solidFill>
              </a:rPr>
              <a:t>Vaccination rates vary greatly across the globe with many countries well below CDC guidelines on vaccination percentages – resulting in growth of future variants</a:t>
            </a:r>
          </a:p>
          <a:p>
            <a:r>
              <a:rPr lang="en-US" sz="1900" dirty="0">
                <a:solidFill>
                  <a:schemeClr val="tx2"/>
                </a:solidFill>
              </a:rPr>
              <a:t>Boosted citizens in developing and industrialized nations is falling significantly behind initial vaccination rates</a:t>
            </a:r>
          </a:p>
          <a:p>
            <a:r>
              <a:rPr lang="en-US" sz="1900" dirty="0">
                <a:solidFill>
                  <a:schemeClr val="tx2"/>
                </a:solidFill>
              </a:rPr>
              <a:t>It is likely inevitable that we’ll experience a variant that is vaccine resistant</a:t>
            </a:r>
          </a:p>
          <a:p>
            <a:r>
              <a:rPr lang="en-US" sz="1900" dirty="0">
                <a:solidFill>
                  <a:schemeClr val="tx2"/>
                </a:solidFill>
              </a:rPr>
              <a:t>Smart CEOs, COOs, and CIOs are planning for uncertainty in the future and doubling down on 1) cybersecurity, 2) cloud adoption / migrations, and 3) remote access solutions and collaboration capabilities</a:t>
            </a:r>
            <a:endParaRPr lang="en-US" sz="1800" dirty="0">
              <a:solidFill>
                <a:schemeClr val="tx2"/>
              </a:solidFill>
            </a:endParaRPr>
          </a:p>
          <a:p>
            <a:endParaRPr lang="en-US" sz="1800" dirty="0">
              <a:solidFill>
                <a:schemeClr val="tx2"/>
              </a:solidFill>
            </a:endParaRPr>
          </a:p>
          <a:p>
            <a:endParaRPr lang="en-US" sz="2200" dirty="0">
              <a:solidFill>
                <a:schemeClr val="tx2"/>
              </a:solidFill>
            </a:endParaRPr>
          </a:p>
          <a:p>
            <a:pPr lvl="1"/>
            <a:endParaRPr lang="en-US" sz="1400" dirty="0">
              <a:solidFill>
                <a:schemeClr val="tx2"/>
              </a:solidFill>
            </a:endParaRPr>
          </a:p>
          <a:p>
            <a:pPr marL="0" indent="0">
              <a:buNone/>
            </a:pPr>
            <a:endParaRPr lang="en-US" sz="1600" i="1" dirty="0">
              <a:solidFill>
                <a:schemeClr val="tx2"/>
              </a:solidFill>
              <a:ea typeface="ＭＳ Ｐゴシック" pitchFamily="34" charset="-128"/>
            </a:endParaRPr>
          </a:p>
          <a:p>
            <a:pPr marL="0" indent="0">
              <a:buNone/>
            </a:pPr>
            <a:endParaRPr lang="en-US" sz="1200" i="1" dirty="0">
              <a:solidFill>
                <a:schemeClr val="tx2"/>
              </a:solidFill>
              <a:ea typeface="ＭＳ Ｐゴシック" pitchFamily="34" charset="-128"/>
            </a:endParaRPr>
          </a:p>
        </p:txBody>
      </p:sp>
      <p:sp>
        <p:nvSpPr>
          <p:cNvPr id="5" name="Title 3">
            <a:extLst>
              <a:ext uri="{FF2B5EF4-FFF2-40B4-BE49-F238E27FC236}">
                <a16:creationId xmlns:a16="http://schemas.microsoft.com/office/drawing/2014/main" id="{35FEAD1F-5716-429E-A7BD-C0AAE89D9269}"/>
              </a:ext>
            </a:extLst>
          </p:cNvPr>
          <p:cNvSpPr txBox="1">
            <a:spLocks/>
          </p:cNvSpPr>
          <p:nvPr/>
        </p:nvSpPr>
        <p:spPr>
          <a:xfrm>
            <a:off x="773113" y="702653"/>
            <a:ext cx="8204200"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marL="400050" lvl="1"/>
            <a:r>
              <a:rPr lang="en-US" sz="3200" dirty="0">
                <a:solidFill>
                  <a:schemeClr val="tx2"/>
                </a:solidFill>
                <a:ea typeface="ＭＳ Ｐゴシック" pitchFamily="34" charset="-128"/>
              </a:rPr>
              <a:t>Updated Research and Trends</a:t>
            </a:r>
          </a:p>
        </p:txBody>
      </p:sp>
    </p:spTree>
    <p:extLst>
      <p:ext uri="{BB962C8B-B14F-4D97-AF65-F5344CB8AC3E}">
        <p14:creationId xmlns:p14="http://schemas.microsoft.com/office/powerpoint/2010/main" val="1006498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28</a:t>
            </a:fld>
            <a:endParaRPr lang="en-US" dirty="0"/>
          </a:p>
        </p:txBody>
      </p:sp>
      <p:sp>
        <p:nvSpPr>
          <p:cNvPr id="6" name="Title 3">
            <a:extLst>
              <a:ext uri="{FF2B5EF4-FFF2-40B4-BE49-F238E27FC236}">
                <a16:creationId xmlns:a16="http://schemas.microsoft.com/office/drawing/2014/main" id="{230AAD07-570F-495E-B1EB-FBBA0896A87F}"/>
              </a:ext>
            </a:extLst>
          </p:cNvPr>
          <p:cNvSpPr txBox="1">
            <a:spLocks/>
          </p:cNvSpPr>
          <p:nvPr/>
        </p:nvSpPr>
        <p:spPr>
          <a:xfrm>
            <a:off x="76922" y="702653"/>
            <a:ext cx="8204200"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marL="400050" lvl="1"/>
            <a:r>
              <a:rPr lang="en-US" sz="3200" dirty="0">
                <a:solidFill>
                  <a:schemeClr val="tx2"/>
                </a:solidFill>
                <a:ea typeface="ＭＳ Ｐゴシック" pitchFamily="34" charset="-128"/>
              </a:rPr>
              <a:t>CIO / CTO Priorities</a:t>
            </a:r>
          </a:p>
          <a:p>
            <a:pPr marL="685800" lvl="1">
              <a:buFont typeface="Arial" panose="020B0604020202020204" pitchFamily="34" charset="0"/>
              <a:buChar char="•"/>
            </a:pPr>
            <a:endParaRPr lang="en-US" sz="4000" dirty="0">
              <a:solidFill>
                <a:schemeClr val="tx2"/>
              </a:solidFill>
              <a:ea typeface="ＭＳ Ｐゴシック" pitchFamily="34" charset="-128"/>
            </a:endParaRPr>
          </a:p>
        </p:txBody>
      </p:sp>
      <p:sp>
        <p:nvSpPr>
          <p:cNvPr id="7" name="Content Placeholder 4">
            <a:extLst>
              <a:ext uri="{FF2B5EF4-FFF2-40B4-BE49-F238E27FC236}">
                <a16:creationId xmlns:a16="http://schemas.microsoft.com/office/drawing/2014/main" id="{FF1D5BDD-BAAF-4CA3-B633-8D423AC7C13C}"/>
              </a:ext>
            </a:extLst>
          </p:cNvPr>
          <p:cNvSpPr txBox="1">
            <a:spLocks/>
          </p:cNvSpPr>
          <p:nvPr/>
        </p:nvSpPr>
        <p:spPr bwMode="auto">
          <a:xfrm>
            <a:off x="647700" y="1423704"/>
            <a:ext cx="8241060" cy="271714"/>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dirty="0">
                <a:solidFill>
                  <a:schemeClr val="tx2"/>
                </a:solidFill>
              </a:rPr>
              <a:t>CIOs must plan digital strategy initiatives and shape the IT department to align with new business needs. IT governance post pandemic is key.</a:t>
            </a:r>
          </a:p>
          <a:p>
            <a:r>
              <a:rPr lang="en-US" sz="1900" dirty="0">
                <a:solidFill>
                  <a:schemeClr val="tx2"/>
                </a:solidFill>
              </a:rPr>
              <a:t>IT leaders need to consider the “reinvention” of IT to reach the next normal:</a:t>
            </a:r>
          </a:p>
          <a:p>
            <a:pPr lvl="1"/>
            <a:r>
              <a:rPr lang="en-US" sz="1800" dirty="0">
                <a:solidFill>
                  <a:schemeClr val="tx2"/>
                </a:solidFill>
              </a:rPr>
              <a:t>Adapt IT to enable the business or government to flourish </a:t>
            </a:r>
          </a:p>
          <a:p>
            <a:pPr lvl="1"/>
            <a:r>
              <a:rPr lang="en-US" sz="1800" dirty="0">
                <a:solidFill>
                  <a:schemeClr val="tx2"/>
                </a:solidFill>
              </a:rPr>
              <a:t>Accelerate IT to support business growth and change</a:t>
            </a:r>
          </a:p>
          <a:p>
            <a:r>
              <a:rPr lang="en-US" sz="1900" dirty="0">
                <a:solidFill>
                  <a:schemeClr val="tx2"/>
                </a:solidFill>
              </a:rPr>
              <a:t>IT leaders need to fulfill four critical roles on the future of IT:</a:t>
            </a:r>
          </a:p>
          <a:p>
            <a:pPr lvl="1"/>
            <a:r>
              <a:rPr lang="en-US" sz="1800" dirty="0">
                <a:solidFill>
                  <a:schemeClr val="tx2"/>
                </a:solidFill>
              </a:rPr>
              <a:t>Architect, orchestrate, integrate, manage ecosystems of digital technologies and assets from evolving sources</a:t>
            </a:r>
          </a:p>
          <a:p>
            <a:pPr lvl="1"/>
            <a:r>
              <a:rPr lang="en-US" sz="1800" dirty="0">
                <a:solidFill>
                  <a:schemeClr val="tx2"/>
                </a:solidFill>
              </a:rPr>
              <a:t>Build organizational resilience, agility, scalability, and security</a:t>
            </a:r>
          </a:p>
          <a:p>
            <a:pPr lvl="1"/>
            <a:r>
              <a:rPr lang="en-US" sz="1800" dirty="0">
                <a:solidFill>
                  <a:schemeClr val="tx2"/>
                </a:solidFill>
              </a:rPr>
              <a:t>Lead and govern the evolution of enterprise digital products and services</a:t>
            </a:r>
          </a:p>
          <a:p>
            <a:pPr lvl="1"/>
            <a:r>
              <a:rPr lang="en-US" sz="1800" dirty="0">
                <a:solidFill>
                  <a:schemeClr val="tx2"/>
                </a:solidFill>
              </a:rPr>
              <a:t>Create innovation factories that deliver sustainable streams of customer software and digital technology applications</a:t>
            </a:r>
          </a:p>
          <a:p>
            <a:r>
              <a:rPr lang="en-US" sz="1900" dirty="0">
                <a:solidFill>
                  <a:schemeClr val="tx2"/>
                </a:solidFill>
              </a:rPr>
              <a:t>CIOs must align with multiple stakeholders at the same time.</a:t>
            </a:r>
          </a:p>
          <a:p>
            <a:r>
              <a:rPr lang="en-US" sz="1900" dirty="0">
                <a:solidFill>
                  <a:schemeClr val="tx2"/>
                </a:solidFill>
              </a:rPr>
              <a:t>CIOs need to prioritize mobile, cloud, business continuity and disaster recovery worst-case scenarios, and plan for waves of disruptions (workforce, facilities, supplies, etc.)</a:t>
            </a:r>
          </a:p>
          <a:p>
            <a:endParaRPr lang="en-US" sz="1800" dirty="0">
              <a:solidFill>
                <a:schemeClr val="tx2"/>
              </a:solidFill>
            </a:endParaRPr>
          </a:p>
          <a:p>
            <a:endParaRPr lang="en-US" sz="2200" dirty="0">
              <a:solidFill>
                <a:schemeClr val="tx2"/>
              </a:solidFill>
            </a:endParaRPr>
          </a:p>
          <a:p>
            <a:pPr lvl="1"/>
            <a:endParaRPr lang="en-US" sz="1400" dirty="0">
              <a:solidFill>
                <a:schemeClr val="tx2"/>
              </a:solidFill>
            </a:endParaRPr>
          </a:p>
          <a:p>
            <a:pPr marL="0" indent="0">
              <a:buNone/>
            </a:pPr>
            <a:endParaRPr lang="en-US" sz="1600" i="1" dirty="0">
              <a:solidFill>
                <a:schemeClr val="tx2"/>
              </a:solidFill>
              <a:ea typeface="ＭＳ Ｐゴシック" pitchFamily="34" charset="-128"/>
            </a:endParaRPr>
          </a:p>
          <a:p>
            <a:pPr marL="0" indent="0">
              <a:buNone/>
            </a:pPr>
            <a:endParaRPr lang="en-US" sz="1200" i="1" dirty="0">
              <a:solidFill>
                <a:schemeClr val="tx2"/>
              </a:solidFill>
              <a:ea typeface="ＭＳ Ｐゴシック" pitchFamily="34" charset="-128"/>
            </a:endParaRPr>
          </a:p>
        </p:txBody>
      </p:sp>
    </p:spTree>
    <p:extLst>
      <p:ext uri="{BB962C8B-B14F-4D97-AF65-F5344CB8AC3E}">
        <p14:creationId xmlns:p14="http://schemas.microsoft.com/office/powerpoint/2010/main" val="3760936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29</a:t>
            </a:fld>
            <a:endParaRPr lang="en-US" dirty="0"/>
          </a:p>
        </p:txBody>
      </p:sp>
      <p:sp>
        <p:nvSpPr>
          <p:cNvPr id="4" name="Title 3"/>
          <p:cNvSpPr txBox="1">
            <a:spLocks/>
          </p:cNvSpPr>
          <p:nvPr/>
        </p:nvSpPr>
        <p:spPr>
          <a:xfrm>
            <a:off x="255240" y="485666"/>
            <a:ext cx="8204200"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marL="400050" lvl="1"/>
            <a:r>
              <a:rPr lang="en-US" sz="3200" dirty="0">
                <a:solidFill>
                  <a:schemeClr val="tx2"/>
                </a:solidFill>
                <a:ea typeface="ＭＳ Ｐゴシック" pitchFamily="34" charset="-128"/>
              </a:rPr>
              <a:t>Conclusion</a:t>
            </a:r>
          </a:p>
        </p:txBody>
      </p:sp>
      <p:sp>
        <p:nvSpPr>
          <p:cNvPr id="5" name="Content Placeholder 4"/>
          <p:cNvSpPr txBox="1">
            <a:spLocks/>
          </p:cNvSpPr>
          <p:nvPr/>
        </p:nvSpPr>
        <p:spPr bwMode="auto">
          <a:xfrm>
            <a:off x="777875" y="1546953"/>
            <a:ext cx="8199438" cy="4572000"/>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buNone/>
            </a:pPr>
            <a:endParaRPr lang="en-US" sz="3600" dirty="0">
              <a:ea typeface="ＭＳ Ｐゴシック" pitchFamily="34" charset="-128"/>
            </a:endParaRPr>
          </a:p>
        </p:txBody>
      </p:sp>
      <p:sp>
        <p:nvSpPr>
          <p:cNvPr id="6" name="Content Placeholder 4">
            <a:extLst>
              <a:ext uri="{FF2B5EF4-FFF2-40B4-BE49-F238E27FC236}">
                <a16:creationId xmlns:a16="http://schemas.microsoft.com/office/drawing/2014/main" id="{598E9DA2-4412-47C7-9071-A6C7285720E2}"/>
              </a:ext>
            </a:extLst>
          </p:cNvPr>
          <p:cNvSpPr txBox="1">
            <a:spLocks/>
          </p:cNvSpPr>
          <p:nvPr/>
        </p:nvSpPr>
        <p:spPr bwMode="auto">
          <a:xfrm>
            <a:off x="647700" y="1131096"/>
            <a:ext cx="8241060" cy="271714"/>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ea typeface="ＭＳ Ｐゴシック" pitchFamily="34" charset="-128"/>
              </a:rPr>
              <a:t>Global Risks / Trends:</a:t>
            </a:r>
            <a:endParaRPr lang="en-US" sz="2000" dirty="0">
              <a:solidFill>
                <a:schemeClr val="tx2"/>
              </a:solidFill>
            </a:endParaRPr>
          </a:p>
          <a:p>
            <a:r>
              <a:rPr lang="en-US" sz="1900" dirty="0">
                <a:solidFill>
                  <a:schemeClr val="tx2"/>
                </a:solidFill>
              </a:rPr>
              <a:t>Omicron BA4 and BA5 are spreading across a variety of countries with significant mutation changes</a:t>
            </a:r>
          </a:p>
          <a:p>
            <a:r>
              <a:rPr lang="en-US" sz="1900" dirty="0">
                <a:solidFill>
                  <a:schemeClr val="tx2"/>
                </a:solidFill>
              </a:rPr>
              <a:t>BA2.75 has been detected in 10 countries and has 11 changes compared to BA5</a:t>
            </a:r>
          </a:p>
          <a:p>
            <a:r>
              <a:rPr lang="en-US" sz="1900" dirty="0">
                <a:solidFill>
                  <a:schemeClr val="tx2"/>
                </a:solidFill>
              </a:rPr>
              <a:t>Vaccination rates with booster shots vary greatly in countries</a:t>
            </a:r>
          </a:p>
          <a:p>
            <a:pPr lvl="1"/>
            <a:r>
              <a:rPr lang="en-US" sz="1900" dirty="0">
                <a:solidFill>
                  <a:schemeClr val="tx2"/>
                </a:solidFill>
              </a:rPr>
              <a:t>Hong Kong is in the throes of a severe wave of BA.2 and has the highest Covid-19 death rate in the world</a:t>
            </a:r>
          </a:p>
          <a:p>
            <a:pPr lvl="1"/>
            <a:r>
              <a:rPr lang="en-US" sz="1900" dirty="0">
                <a:solidFill>
                  <a:schemeClr val="tx2"/>
                </a:solidFill>
              </a:rPr>
              <a:t>China recently placed 17 million residents in lockdown</a:t>
            </a:r>
          </a:p>
          <a:p>
            <a:pPr lvl="1"/>
            <a:r>
              <a:rPr lang="en-US" sz="1900" dirty="0">
                <a:solidFill>
                  <a:schemeClr val="tx2"/>
                </a:solidFill>
              </a:rPr>
              <a:t>BA5 is now the dominant strain in the U.S. and a variety of countries</a:t>
            </a:r>
          </a:p>
          <a:p>
            <a:pPr lvl="1"/>
            <a:r>
              <a:rPr lang="en-US" sz="1900" dirty="0">
                <a:solidFill>
                  <a:schemeClr val="tx2"/>
                </a:solidFill>
              </a:rPr>
              <a:t>The United States is only vaccinated in the low 70’s percent of the population and only 50 percent boosted – increasing the risk of illness</a:t>
            </a:r>
          </a:p>
          <a:p>
            <a:pPr lvl="1"/>
            <a:r>
              <a:rPr lang="en-US" sz="1900" dirty="0">
                <a:solidFill>
                  <a:schemeClr val="tx2"/>
                </a:solidFill>
              </a:rPr>
              <a:t>Due to home testing, the </a:t>
            </a:r>
            <a:r>
              <a:rPr lang="en-US" sz="1900" u="sng" dirty="0">
                <a:solidFill>
                  <a:schemeClr val="tx2"/>
                </a:solidFill>
              </a:rPr>
              <a:t>actual</a:t>
            </a:r>
            <a:r>
              <a:rPr lang="en-US" sz="1900" dirty="0">
                <a:solidFill>
                  <a:schemeClr val="tx2"/>
                </a:solidFill>
              </a:rPr>
              <a:t> number of positive Covid test results is 10 times higher than what is being reported by Johns Hopkins University</a:t>
            </a:r>
          </a:p>
          <a:p>
            <a:pPr lvl="1"/>
            <a:r>
              <a:rPr lang="en-US" sz="2000" dirty="0"/>
              <a:t>Bottom Line: We are NOT out of the woods. </a:t>
            </a:r>
            <a:r>
              <a:rPr lang="en-US" sz="2000" u="sng" dirty="0"/>
              <a:t>Plan for waves of disruption</a:t>
            </a:r>
            <a:r>
              <a:rPr lang="en-US" sz="2000" dirty="0"/>
              <a:t>.</a:t>
            </a:r>
            <a:r>
              <a:rPr lang="en-US" sz="2300" dirty="0">
                <a:solidFill>
                  <a:schemeClr val="tx2"/>
                </a:solidFill>
              </a:rPr>
              <a:t>	</a:t>
            </a:r>
          </a:p>
          <a:p>
            <a:endParaRPr lang="en-US" sz="1800" dirty="0">
              <a:solidFill>
                <a:schemeClr val="tx2"/>
              </a:solidFill>
            </a:endParaRPr>
          </a:p>
          <a:p>
            <a:endParaRPr lang="en-US" sz="2200" dirty="0">
              <a:solidFill>
                <a:schemeClr val="tx2"/>
              </a:solidFill>
            </a:endParaRPr>
          </a:p>
          <a:p>
            <a:pPr lvl="1"/>
            <a:endParaRPr lang="en-US" sz="1400" dirty="0">
              <a:solidFill>
                <a:schemeClr val="tx2"/>
              </a:solidFill>
            </a:endParaRPr>
          </a:p>
          <a:p>
            <a:pPr marL="0" indent="0">
              <a:buNone/>
            </a:pPr>
            <a:endParaRPr lang="en-US" sz="1600" i="1" dirty="0">
              <a:solidFill>
                <a:schemeClr val="tx2"/>
              </a:solidFill>
              <a:ea typeface="ＭＳ Ｐゴシック" pitchFamily="34" charset="-128"/>
            </a:endParaRPr>
          </a:p>
          <a:p>
            <a:pPr marL="0" indent="0">
              <a:buNone/>
            </a:pPr>
            <a:endParaRPr lang="en-US" sz="1200" i="1" dirty="0">
              <a:solidFill>
                <a:schemeClr val="tx2"/>
              </a:solidFill>
              <a:ea typeface="ＭＳ Ｐゴシック" pitchFamily="34" charset="-128"/>
            </a:endParaRPr>
          </a:p>
        </p:txBody>
      </p:sp>
    </p:spTree>
    <p:extLst>
      <p:ext uri="{BB962C8B-B14F-4D97-AF65-F5344CB8AC3E}">
        <p14:creationId xmlns:p14="http://schemas.microsoft.com/office/powerpoint/2010/main" val="1065714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3</a:t>
            </a:fld>
            <a:endParaRPr lang="en-US" dirty="0"/>
          </a:p>
        </p:txBody>
      </p:sp>
      <p:sp>
        <p:nvSpPr>
          <p:cNvPr id="4" name="Title 3"/>
          <p:cNvSpPr txBox="1">
            <a:spLocks/>
          </p:cNvSpPr>
          <p:nvPr/>
        </p:nvSpPr>
        <p:spPr>
          <a:xfrm>
            <a:off x="773113" y="702653"/>
            <a:ext cx="8204200"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r>
              <a:rPr lang="en-US" sz="3200" dirty="0">
                <a:solidFill>
                  <a:schemeClr val="tx2"/>
                </a:solidFill>
                <a:latin typeface="+mj-lt"/>
                <a:ea typeface="ＭＳ Ｐゴシック" pitchFamily="34" charset="-128"/>
              </a:rPr>
              <a:t>Lasting Business Impacts from the Pandemic</a:t>
            </a:r>
          </a:p>
        </p:txBody>
      </p:sp>
      <p:pic>
        <p:nvPicPr>
          <p:cNvPr id="5" name="Picture 4" descr="Graphical user interface, application, website&#10;&#10;Description automatically generated">
            <a:extLst>
              <a:ext uri="{FF2B5EF4-FFF2-40B4-BE49-F238E27FC236}">
                <a16:creationId xmlns:a16="http://schemas.microsoft.com/office/drawing/2014/main" id="{BD8E3D4E-9D58-4000-8A72-0173C4E1B5BA}"/>
              </a:ext>
            </a:extLst>
          </p:cNvPr>
          <p:cNvPicPr>
            <a:picLocks noChangeAspect="1"/>
          </p:cNvPicPr>
          <p:nvPr/>
        </p:nvPicPr>
        <p:blipFill>
          <a:blip r:embed="rId2"/>
          <a:stretch>
            <a:fillRect/>
          </a:stretch>
        </p:blipFill>
        <p:spPr>
          <a:xfrm>
            <a:off x="356340" y="1473683"/>
            <a:ext cx="8495930" cy="4802199"/>
          </a:xfrm>
          <a:prstGeom prst="rect">
            <a:avLst/>
          </a:prstGeom>
        </p:spPr>
      </p:pic>
      <p:sp>
        <p:nvSpPr>
          <p:cNvPr id="8" name="TextBox 7">
            <a:extLst>
              <a:ext uri="{FF2B5EF4-FFF2-40B4-BE49-F238E27FC236}">
                <a16:creationId xmlns:a16="http://schemas.microsoft.com/office/drawing/2014/main" id="{185B8BF4-1181-4BEF-A47E-88E6F0FA37C9}"/>
              </a:ext>
            </a:extLst>
          </p:cNvPr>
          <p:cNvSpPr txBox="1"/>
          <p:nvPr/>
        </p:nvSpPr>
        <p:spPr>
          <a:xfrm>
            <a:off x="7364027" y="6293485"/>
            <a:ext cx="2232734" cy="246221"/>
          </a:xfrm>
          <a:prstGeom prst="rect">
            <a:avLst/>
          </a:prstGeom>
          <a:noFill/>
        </p:spPr>
        <p:txBody>
          <a:bodyPr wrap="square">
            <a:spAutoFit/>
          </a:bodyPr>
          <a:lstStyle/>
          <a:p>
            <a:r>
              <a:rPr lang="en-US" sz="1000" dirty="0">
                <a:solidFill>
                  <a:schemeClr val="tx2"/>
                </a:solidFill>
                <a:latin typeface="+mn-lt"/>
                <a:ea typeface="ＭＳ Ｐゴシック" pitchFamily="34" charset="-128"/>
              </a:rPr>
              <a:t>As of July 24, 2022</a:t>
            </a:r>
            <a:endParaRPr lang="en-US" sz="1000" dirty="0">
              <a:latin typeface="+mn-lt"/>
            </a:endParaRPr>
          </a:p>
        </p:txBody>
      </p:sp>
    </p:spTree>
    <p:extLst>
      <p:ext uri="{BB962C8B-B14F-4D97-AF65-F5344CB8AC3E}">
        <p14:creationId xmlns:p14="http://schemas.microsoft.com/office/powerpoint/2010/main" val="3112905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E85495-5895-41A1-B47E-D678C7FE764C}"/>
              </a:ext>
            </a:extLst>
          </p:cNvPr>
          <p:cNvSpPr>
            <a:spLocks noGrp="1"/>
          </p:cNvSpPr>
          <p:nvPr>
            <p:ph type="sldNum" sz="quarter" idx="12"/>
          </p:nvPr>
        </p:nvSpPr>
        <p:spPr/>
        <p:txBody>
          <a:bodyPr/>
          <a:lstStyle/>
          <a:p>
            <a:fld id="{000107B1-E131-4538-A670-910C093E5EB7}" type="slidenum">
              <a:rPr lang="en-US" smtClean="0">
                <a:solidFill>
                  <a:schemeClr val="tx2"/>
                </a:solidFill>
              </a:rPr>
              <a:pPr/>
              <a:t>30</a:t>
            </a:fld>
            <a:endParaRPr lang="en-US" dirty="0">
              <a:solidFill>
                <a:schemeClr val="tx2"/>
              </a:solidFill>
            </a:endParaRPr>
          </a:p>
        </p:txBody>
      </p:sp>
      <p:sp>
        <p:nvSpPr>
          <p:cNvPr id="3" name="Shape 103">
            <a:extLst>
              <a:ext uri="{FF2B5EF4-FFF2-40B4-BE49-F238E27FC236}">
                <a16:creationId xmlns:a16="http://schemas.microsoft.com/office/drawing/2014/main" id="{DE25DAF7-922C-43D9-A175-8F425F3B3163}"/>
              </a:ext>
            </a:extLst>
          </p:cNvPr>
          <p:cNvSpPr txBox="1">
            <a:spLocks/>
          </p:cNvSpPr>
          <p:nvPr/>
        </p:nvSpPr>
        <p:spPr>
          <a:xfrm>
            <a:off x="457200" y="0"/>
            <a:ext cx="8229600" cy="1390229"/>
          </a:xfrm>
          <a:prstGeom prst="rect">
            <a:avLst/>
          </a:prstGeom>
          <a:noFill/>
          <a:ln>
            <a:noFill/>
          </a:ln>
        </p:spPr>
        <p:txBody>
          <a:bodyPr wrap="square" lIns="0" tIns="0" rIns="0" bIns="0" anchor="ctr" anchorCtr="0">
            <a:noAutofit/>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a:lnSpc>
                <a:spcPct val="85000"/>
              </a:lnSpc>
              <a:spcBef>
                <a:spcPts val="0"/>
              </a:spcBef>
              <a:buClr>
                <a:srgbClr val="FFFFFF"/>
              </a:buClr>
              <a:buSzPct val="25000"/>
              <a:buFont typeface="Georgia"/>
              <a:buNone/>
            </a:pPr>
            <a:r>
              <a:rPr lang="en-US" sz="3200" dirty="0">
                <a:solidFill>
                  <a:schemeClr val="tx2"/>
                </a:solidFill>
                <a:ea typeface="Georgia"/>
                <a:cs typeface="Georgia"/>
                <a:sym typeface="Georgia"/>
              </a:rPr>
              <a:t>Build Your Brand (Students)</a:t>
            </a:r>
          </a:p>
        </p:txBody>
      </p:sp>
      <p:sp>
        <p:nvSpPr>
          <p:cNvPr id="4" name="Text Placeholder 2">
            <a:extLst>
              <a:ext uri="{FF2B5EF4-FFF2-40B4-BE49-F238E27FC236}">
                <a16:creationId xmlns:a16="http://schemas.microsoft.com/office/drawing/2014/main" id="{293F79C4-42C7-4F5F-BF05-61FB6038FA40}"/>
              </a:ext>
            </a:extLst>
          </p:cNvPr>
          <p:cNvSpPr txBox="1">
            <a:spLocks/>
          </p:cNvSpPr>
          <p:nvPr/>
        </p:nvSpPr>
        <p:spPr>
          <a:xfrm>
            <a:off x="457200" y="1271726"/>
            <a:ext cx="8229600" cy="4525963"/>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3050" indent="-220663"/>
            <a:r>
              <a:rPr lang="en-US" sz="2400" dirty="0">
                <a:solidFill>
                  <a:schemeClr val="tx2"/>
                </a:solidFill>
              </a:rPr>
              <a:t>Only YOU can manage your career growth</a:t>
            </a:r>
          </a:p>
          <a:p>
            <a:pPr marL="273050" indent="-220663"/>
            <a:r>
              <a:rPr lang="en-US" sz="2400" dirty="0">
                <a:solidFill>
                  <a:schemeClr val="tx2"/>
                </a:solidFill>
              </a:rPr>
              <a:t>Build your brand and start early</a:t>
            </a:r>
          </a:p>
          <a:p>
            <a:pPr marL="273050" indent="-220663"/>
            <a:r>
              <a:rPr lang="en-US" sz="2400" dirty="0">
                <a:solidFill>
                  <a:schemeClr val="tx2"/>
                </a:solidFill>
              </a:rPr>
              <a:t>Add incremental growth to your resume and most importantly – </a:t>
            </a:r>
            <a:r>
              <a:rPr lang="en-US" sz="2400" u="sng" dirty="0">
                <a:solidFill>
                  <a:schemeClr val="tx2"/>
                </a:solidFill>
              </a:rPr>
              <a:t>push yourself outside of your comfort zone</a:t>
            </a:r>
            <a:r>
              <a:rPr lang="en-US" sz="2400" dirty="0">
                <a:solidFill>
                  <a:schemeClr val="tx2"/>
                </a:solidFill>
              </a:rPr>
              <a:t> </a:t>
            </a:r>
          </a:p>
          <a:p>
            <a:pPr marL="273050" indent="-220663"/>
            <a:r>
              <a:rPr lang="en-US" sz="2400" dirty="0">
                <a:solidFill>
                  <a:schemeClr val="tx2"/>
                </a:solidFill>
              </a:rPr>
              <a:t>Publish articles to help build your brand</a:t>
            </a:r>
          </a:p>
          <a:p>
            <a:pPr marL="273050" indent="-220663"/>
            <a:r>
              <a:rPr lang="en-US" sz="2400" dirty="0">
                <a:solidFill>
                  <a:schemeClr val="tx2"/>
                </a:solidFill>
              </a:rPr>
              <a:t>Speak at industry events – starting small and growing to larger audiences</a:t>
            </a:r>
          </a:p>
          <a:p>
            <a:pPr marL="273050" indent="-220663"/>
            <a:r>
              <a:rPr lang="en-US" sz="2400" dirty="0">
                <a:solidFill>
                  <a:schemeClr val="tx2"/>
                </a:solidFill>
              </a:rPr>
              <a:t>Teach at an undergraduate or graduate level</a:t>
            </a:r>
          </a:p>
          <a:p>
            <a:pPr marL="273050" indent="-220663"/>
            <a:r>
              <a:rPr lang="en-US" sz="2400" dirty="0">
                <a:solidFill>
                  <a:schemeClr val="tx2"/>
                </a:solidFill>
              </a:rPr>
              <a:t>Be DELIBERATE and follow a strategy</a:t>
            </a:r>
          </a:p>
          <a:p>
            <a:pPr marL="273050" indent="-220663"/>
            <a:endParaRPr lang="en-US" dirty="0">
              <a:solidFill>
                <a:schemeClr val="tx2"/>
              </a:solidFill>
            </a:endParaRPr>
          </a:p>
          <a:p>
            <a:pPr marL="273050" indent="-220663"/>
            <a:endParaRPr lang="en-US"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590168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2F8E5E-919D-4F9A-B6C3-7B91A3017376}"/>
              </a:ext>
            </a:extLst>
          </p:cNvPr>
          <p:cNvSpPr>
            <a:spLocks noGrp="1"/>
          </p:cNvSpPr>
          <p:nvPr>
            <p:ph type="sldNum" sz="quarter" idx="12"/>
          </p:nvPr>
        </p:nvSpPr>
        <p:spPr/>
        <p:txBody>
          <a:bodyPr/>
          <a:lstStyle/>
          <a:p>
            <a:fld id="{000107B1-E131-4538-A670-910C093E5EB7}" type="slidenum">
              <a:rPr lang="en-US" smtClean="0">
                <a:solidFill>
                  <a:schemeClr val="tx2"/>
                </a:solidFill>
                <a:latin typeface="+mn-lt"/>
              </a:rPr>
              <a:pPr/>
              <a:t>31</a:t>
            </a:fld>
            <a:endParaRPr lang="en-US" dirty="0">
              <a:solidFill>
                <a:schemeClr val="tx2"/>
              </a:solidFill>
              <a:latin typeface="+mn-lt"/>
            </a:endParaRPr>
          </a:p>
        </p:txBody>
      </p:sp>
      <p:sp>
        <p:nvSpPr>
          <p:cNvPr id="3" name="Oval 2">
            <a:extLst>
              <a:ext uri="{FF2B5EF4-FFF2-40B4-BE49-F238E27FC236}">
                <a16:creationId xmlns:a16="http://schemas.microsoft.com/office/drawing/2014/main" id="{815F841A-A49E-4CD3-ADD5-43081235ED81}"/>
              </a:ext>
            </a:extLst>
          </p:cNvPr>
          <p:cNvSpPr/>
          <p:nvPr/>
        </p:nvSpPr>
        <p:spPr>
          <a:xfrm>
            <a:off x="6857097" y="1304357"/>
            <a:ext cx="2229049" cy="1141928"/>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4" name="Shape 103">
            <a:extLst>
              <a:ext uri="{FF2B5EF4-FFF2-40B4-BE49-F238E27FC236}">
                <a16:creationId xmlns:a16="http://schemas.microsoft.com/office/drawing/2014/main" id="{F5FF4EE9-F46B-4B24-8F73-435545714999}"/>
              </a:ext>
            </a:extLst>
          </p:cNvPr>
          <p:cNvSpPr txBox="1">
            <a:spLocks/>
          </p:cNvSpPr>
          <p:nvPr/>
        </p:nvSpPr>
        <p:spPr>
          <a:xfrm>
            <a:off x="479722" y="238572"/>
            <a:ext cx="8229600" cy="1390229"/>
          </a:xfrm>
          <a:prstGeom prst="rect">
            <a:avLst/>
          </a:prstGeom>
          <a:noFill/>
          <a:ln>
            <a:noFill/>
          </a:ln>
        </p:spPr>
        <p:txBody>
          <a:bodyPr wrap="square" lIns="0" tIns="0" rIns="0" bIns="0" anchor="ctr" anchorCtr="0">
            <a:noAutofit/>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a:lnSpc>
                <a:spcPct val="85000"/>
              </a:lnSpc>
              <a:spcBef>
                <a:spcPts val="0"/>
              </a:spcBef>
              <a:buClr>
                <a:srgbClr val="FFFFFF"/>
              </a:buClr>
              <a:buSzPct val="25000"/>
              <a:buFont typeface="Georgia"/>
              <a:buNone/>
            </a:pPr>
            <a:r>
              <a:rPr lang="en-US" sz="3200" dirty="0">
                <a:solidFill>
                  <a:schemeClr val="tx2"/>
                </a:solidFill>
                <a:ea typeface="Georgia"/>
                <a:cs typeface="Georgia"/>
                <a:sym typeface="Georgia"/>
              </a:rPr>
              <a:t>A Road Map to the CIO / CTO Role – Skills Needed to Acquire Along the Way</a:t>
            </a:r>
          </a:p>
        </p:txBody>
      </p:sp>
      <p:cxnSp>
        <p:nvCxnSpPr>
          <p:cNvPr id="5" name="Straight Arrow Connector 4">
            <a:extLst>
              <a:ext uri="{FF2B5EF4-FFF2-40B4-BE49-F238E27FC236}">
                <a16:creationId xmlns:a16="http://schemas.microsoft.com/office/drawing/2014/main" id="{392DF411-13BE-4450-90E2-A0571A99FEB7}"/>
              </a:ext>
            </a:extLst>
          </p:cNvPr>
          <p:cNvCxnSpPr>
            <a:cxnSpLocks/>
          </p:cNvCxnSpPr>
          <p:nvPr/>
        </p:nvCxnSpPr>
        <p:spPr>
          <a:xfrm flipV="1">
            <a:off x="2263806" y="2246528"/>
            <a:ext cx="4866502" cy="2973544"/>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01A38F3-CF77-4CC6-9C21-8933381E7239}"/>
              </a:ext>
            </a:extLst>
          </p:cNvPr>
          <p:cNvSpPr/>
          <p:nvPr/>
        </p:nvSpPr>
        <p:spPr>
          <a:xfrm>
            <a:off x="0" y="4546914"/>
            <a:ext cx="3387722" cy="2308324"/>
          </a:xfrm>
          <a:prstGeom prst="rect">
            <a:avLst/>
          </a:prstGeom>
        </p:spPr>
        <p:txBody>
          <a:bodyPr wrap="none">
            <a:spAutoFit/>
          </a:bodyPr>
          <a:lstStyle/>
          <a:p>
            <a:pPr marL="404813" lvl="0" indent="-169863"/>
            <a:r>
              <a:rPr lang="en-US" sz="1600" u="sng" dirty="0">
                <a:solidFill>
                  <a:schemeClr val="tx2"/>
                </a:solidFill>
                <a:latin typeface="+mn-lt"/>
              </a:rPr>
              <a:t>University Education</a:t>
            </a:r>
          </a:p>
          <a:p>
            <a:pPr marL="520700" lvl="0" indent="-285750">
              <a:buFontTx/>
              <a:buChar char="-"/>
            </a:pPr>
            <a:r>
              <a:rPr lang="en-US" sz="1600" dirty="0">
                <a:solidFill>
                  <a:schemeClr val="tx2"/>
                </a:solidFill>
                <a:latin typeface="+mn-lt"/>
              </a:rPr>
              <a:t>Multiple languages</a:t>
            </a:r>
          </a:p>
          <a:p>
            <a:pPr marL="520700" lvl="0" indent="-285750">
              <a:buFontTx/>
              <a:buChar char="-"/>
            </a:pPr>
            <a:r>
              <a:rPr lang="en-US" sz="1600" dirty="0">
                <a:solidFill>
                  <a:schemeClr val="tx2"/>
                </a:solidFill>
                <a:latin typeface="+mn-lt"/>
              </a:rPr>
              <a:t>Design</a:t>
            </a:r>
          </a:p>
          <a:p>
            <a:pPr marL="520700" lvl="0" indent="-285750">
              <a:buFontTx/>
              <a:buChar char="-"/>
            </a:pPr>
            <a:r>
              <a:rPr lang="en-US" sz="1600" dirty="0">
                <a:solidFill>
                  <a:schemeClr val="tx2"/>
                </a:solidFill>
                <a:latin typeface="+mn-lt"/>
              </a:rPr>
              <a:t>UI Experience</a:t>
            </a:r>
          </a:p>
          <a:p>
            <a:pPr marL="520700" lvl="0" indent="-285750">
              <a:buFontTx/>
              <a:buChar char="-"/>
            </a:pPr>
            <a:r>
              <a:rPr lang="en-US" sz="1600" dirty="0">
                <a:solidFill>
                  <a:schemeClr val="tx2"/>
                </a:solidFill>
                <a:latin typeface="+mn-lt"/>
              </a:rPr>
              <a:t>Database Design / Development</a:t>
            </a:r>
          </a:p>
          <a:p>
            <a:pPr marL="520700" lvl="0" indent="-285750">
              <a:buFontTx/>
              <a:buChar char="-"/>
            </a:pPr>
            <a:r>
              <a:rPr lang="en-US" sz="1600" dirty="0">
                <a:solidFill>
                  <a:schemeClr val="tx2"/>
                </a:solidFill>
                <a:latin typeface="+mn-lt"/>
              </a:rPr>
              <a:t>Advanced testing tools</a:t>
            </a:r>
          </a:p>
          <a:p>
            <a:pPr marL="520700" lvl="0" indent="-285750">
              <a:buFontTx/>
              <a:buChar char="-"/>
            </a:pPr>
            <a:r>
              <a:rPr lang="en-US" sz="1600" dirty="0">
                <a:solidFill>
                  <a:schemeClr val="tx2"/>
                </a:solidFill>
                <a:latin typeface="+mn-lt"/>
              </a:rPr>
              <a:t>Mobile first and mobile app</a:t>
            </a:r>
          </a:p>
          <a:p>
            <a:pPr marL="520700" lvl="0" indent="-285750">
              <a:buFontTx/>
              <a:buChar char="-"/>
            </a:pPr>
            <a:r>
              <a:rPr lang="en-US" sz="1600" dirty="0">
                <a:solidFill>
                  <a:schemeClr val="tx2"/>
                </a:solidFill>
                <a:latin typeface="+mn-lt"/>
              </a:rPr>
              <a:t>Project management</a:t>
            </a:r>
          </a:p>
          <a:p>
            <a:pPr marL="520700" lvl="0" indent="-285750">
              <a:buFontTx/>
              <a:buChar char="-"/>
            </a:pPr>
            <a:r>
              <a:rPr lang="en-US" sz="1600" dirty="0">
                <a:solidFill>
                  <a:schemeClr val="tx2"/>
                </a:solidFill>
                <a:latin typeface="+mn-lt"/>
              </a:rPr>
              <a:t>Security</a:t>
            </a:r>
          </a:p>
        </p:txBody>
      </p:sp>
      <p:sp>
        <p:nvSpPr>
          <p:cNvPr id="7" name="Rectangle 6">
            <a:extLst>
              <a:ext uri="{FF2B5EF4-FFF2-40B4-BE49-F238E27FC236}">
                <a16:creationId xmlns:a16="http://schemas.microsoft.com/office/drawing/2014/main" id="{B84DF553-029A-4625-842C-2CE8160A8322}"/>
              </a:ext>
            </a:extLst>
          </p:cNvPr>
          <p:cNvSpPr/>
          <p:nvPr/>
        </p:nvSpPr>
        <p:spPr>
          <a:xfrm>
            <a:off x="6932395" y="1356714"/>
            <a:ext cx="2078454" cy="923330"/>
          </a:xfrm>
          <a:prstGeom prst="rect">
            <a:avLst/>
          </a:prstGeom>
        </p:spPr>
        <p:txBody>
          <a:bodyPr wrap="none">
            <a:spAutoFit/>
          </a:bodyPr>
          <a:lstStyle/>
          <a:p>
            <a:pPr marL="404813" lvl="0" indent="-169863"/>
            <a:r>
              <a:rPr lang="en-US" b="1" u="sng" dirty="0">
                <a:solidFill>
                  <a:schemeClr val="tx2"/>
                </a:solidFill>
                <a:latin typeface="+mn-lt"/>
              </a:rPr>
              <a:t>CIO</a:t>
            </a:r>
          </a:p>
          <a:p>
            <a:pPr marL="234950" lvl="0"/>
            <a:r>
              <a:rPr lang="en-US" b="1" dirty="0">
                <a:solidFill>
                  <a:schemeClr val="tx2"/>
                </a:solidFill>
                <a:latin typeface="+mn-lt"/>
              </a:rPr>
              <a:t>15 – 25 </a:t>
            </a:r>
          </a:p>
          <a:p>
            <a:pPr marL="234950" lvl="0"/>
            <a:r>
              <a:rPr lang="en-US" b="1" dirty="0">
                <a:solidFill>
                  <a:schemeClr val="tx2"/>
                </a:solidFill>
                <a:latin typeface="+mn-lt"/>
              </a:rPr>
              <a:t> years experience</a:t>
            </a:r>
          </a:p>
        </p:txBody>
      </p:sp>
      <p:sp>
        <p:nvSpPr>
          <p:cNvPr id="8" name="Rectangle 7">
            <a:extLst>
              <a:ext uri="{FF2B5EF4-FFF2-40B4-BE49-F238E27FC236}">
                <a16:creationId xmlns:a16="http://schemas.microsoft.com/office/drawing/2014/main" id="{E08F5126-299E-4A1A-911F-D6983B0C47A6}"/>
              </a:ext>
            </a:extLst>
          </p:cNvPr>
          <p:cNvSpPr/>
          <p:nvPr/>
        </p:nvSpPr>
        <p:spPr>
          <a:xfrm>
            <a:off x="-23027" y="4176952"/>
            <a:ext cx="3604513" cy="369332"/>
          </a:xfrm>
          <a:prstGeom prst="rect">
            <a:avLst/>
          </a:prstGeom>
        </p:spPr>
        <p:txBody>
          <a:bodyPr wrap="none">
            <a:spAutoFit/>
          </a:bodyPr>
          <a:lstStyle/>
          <a:p>
            <a:pPr marL="234950" lvl="0"/>
            <a:r>
              <a:rPr lang="en-US" b="1" dirty="0">
                <a:solidFill>
                  <a:schemeClr val="tx2"/>
                </a:solidFill>
                <a:latin typeface="+mn-lt"/>
              </a:rPr>
              <a:t>Agile / Waterfall Methodologies -</a:t>
            </a:r>
          </a:p>
        </p:txBody>
      </p:sp>
      <p:sp>
        <p:nvSpPr>
          <p:cNvPr id="9" name="Rectangle 8">
            <a:extLst>
              <a:ext uri="{FF2B5EF4-FFF2-40B4-BE49-F238E27FC236}">
                <a16:creationId xmlns:a16="http://schemas.microsoft.com/office/drawing/2014/main" id="{ED65FFE7-D7D8-438C-95A6-80237919284D}"/>
              </a:ext>
            </a:extLst>
          </p:cNvPr>
          <p:cNvSpPr/>
          <p:nvPr/>
        </p:nvSpPr>
        <p:spPr>
          <a:xfrm>
            <a:off x="3222572" y="4575450"/>
            <a:ext cx="4489072" cy="369332"/>
          </a:xfrm>
          <a:prstGeom prst="rect">
            <a:avLst/>
          </a:prstGeom>
        </p:spPr>
        <p:txBody>
          <a:bodyPr wrap="square">
            <a:spAutoFit/>
          </a:bodyPr>
          <a:lstStyle/>
          <a:p>
            <a:pPr marL="520700" lvl="0" indent="-285750">
              <a:buFontTx/>
              <a:buChar char="-"/>
            </a:pPr>
            <a:r>
              <a:rPr lang="en-US" b="1" dirty="0">
                <a:solidFill>
                  <a:schemeClr val="tx2"/>
                </a:solidFill>
                <a:latin typeface="+mn-lt"/>
              </a:rPr>
              <a:t>Project Management Leadership</a:t>
            </a:r>
          </a:p>
        </p:txBody>
      </p:sp>
      <p:sp>
        <p:nvSpPr>
          <p:cNvPr id="10" name="Rectangle 9">
            <a:extLst>
              <a:ext uri="{FF2B5EF4-FFF2-40B4-BE49-F238E27FC236}">
                <a16:creationId xmlns:a16="http://schemas.microsoft.com/office/drawing/2014/main" id="{B73C3438-F5AA-4779-A0C3-B7BADB371DC0}"/>
              </a:ext>
            </a:extLst>
          </p:cNvPr>
          <p:cNvSpPr/>
          <p:nvPr/>
        </p:nvSpPr>
        <p:spPr>
          <a:xfrm>
            <a:off x="3731265" y="4189431"/>
            <a:ext cx="3320291" cy="369332"/>
          </a:xfrm>
          <a:prstGeom prst="rect">
            <a:avLst/>
          </a:prstGeom>
        </p:spPr>
        <p:txBody>
          <a:bodyPr wrap="square">
            <a:spAutoFit/>
          </a:bodyPr>
          <a:lstStyle/>
          <a:p>
            <a:pPr marL="520700" lvl="0" indent="-285750">
              <a:buFontTx/>
              <a:buChar char="-"/>
            </a:pPr>
            <a:r>
              <a:rPr lang="en-US" b="1" dirty="0">
                <a:solidFill>
                  <a:schemeClr val="tx2"/>
                </a:solidFill>
                <a:latin typeface="+mn-lt"/>
              </a:rPr>
              <a:t>Consulting Experience</a:t>
            </a:r>
          </a:p>
        </p:txBody>
      </p:sp>
      <p:sp>
        <p:nvSpPr>
          <p:cNvPr id="11" name="Rectangle 10">
            <a:extLst>
              <a:ext uri="{FF2B5EF4-FFF2-40B4-BE49-F238E27FC236}">
                <a16:creationId xmlns:a16="http://schemas.microsoft.com/office/drawing/2014/main" id="{4198996E-059B-4457-87FC-CCFA010BF903}"/>
              </a:ext>
            </a:extLst>
          </p:cNvPr>
          <p:cNvSpPr/>
          <p:nvPr/>
        </p:nvSpPr>
        <p:spPr>
          <a:xfrm>
            <a:off x="1501844" y="3847702"/>
            <a:ext cx="3320291" cy="369332"/>
          </a:xfrm>
          <a:prstGeom prst="rect">
            <a:avLst/>
          </a:prstGeom>
        </p:spPr>
        <p:txBody>
          <a:bodyPr wrap="square">
            <a:spAutoFit/>
          </a:bodyPr>
          <a:lstStyle/>
          <a:p>
            <a:pPr marL="234950" lvl="0"/>
            <a:r>
              <a:rPr lang="en-US" b="1" dirty="0">
                <a:solidFill>
                  <a:schemeClr val="tx2"/>
                </a:solidFill>
                <a:latin typeface="+mn-lt"/>
              </a:rPr>
              <a:t>Staff Management -</a:t>
            </a:r>
          </a:p>
        </p:txBody>
      </p:sp>
      <p:sp>
        <p:nvSpPr>
          <p:cNvPr id="12" name="Rectangle 11">
            <a:extLst>
              <a:ext uri="{FF2B5EF4-FFF2-40B4-BE49-F238E27FC236}">
                <a16:creationId xmlns:a16="http://schemas.microsoft.com/office/drawing/2014/main" id="{A4A3E429-8EBB-410F-876D-BCEAEEB173AB}"/>
              </a:ext>
            </a:extLst>
          </p:cNvPr>
          <p:cNvSpPr/>
          <p:nvPr/>
        </p:nvSpPr>
        <p:spPr>
          <a:xfrm>
            <a:off x="1356771" y="3493412"/>
            <a:ext cx="3320291" cy="369332"/>
          </a:xfrm>
          <a:prstGeom prst="rect">
            <a:avLst/>
          </a:prstGeom>
        </p:spPr>
        <p:txBody>
          <a:bodyPr wrap="square">
            <a:spAutoFit/>
          </a:bodyPr>
          <a:lstStyle/>
          <a:p>
            <a:pPr marL="234950" lvl="0"/>
            <a:r>
              <a:rPr lang="en-US" b="1" dirty="0">
                <a:solidFill>
                  <a:schemeClr val="tx2"/>
                </a:solidFill>
                <a:latin typeface="+mn-lt"/>
              </a:rPr>
              <a:t>Budget Planning &amp; Oversight - </a:t>
            </a:r>
          </a:p>
        </p:txBody>
      </p:sp>
      <p:sp>
        <p:nvSpPr>
          <p:cNvPr id="13" name="Rectangle 12">
            <a:extLst>
              <a:ext uri="{FF2B5EF4-FFF2-40B4-BE49-F238E27FC236}">
                <a16:creationId xmlns:a16="http://schemas.microsoft.com/office/drawing/2014/main" id="{E4BEB63B-60B8-4C28-925F-EEEBC01B5597}"/>
              </a:ext>
            </a:extLst>
          </p:cNvPr>
          <p:cNvSpPr/>
          <p:nvPr/>
        </p:nvSpPr>
        <p:spPr>
          <a:xfrm>
            <a:off x="4571979" y="3823328"/>
            <a:ext cx="3909831" cy="369332"/>
          </a:xfrm>
          <a:prstGeom prst="rect">
            <a:avLst/>
          </a:prstGeom>
        </p:spPr>
        <p:txBody>
          <a:bodyPr wrap="square">
            <a:spAutoFit/>
          </a:bodyPr>
          <a:lstStyle/>
          <a:p>
            <a:pPr marL="234950" lvl="0"/>
            <a:r>
              <a:rPr lang="en-US" b="1" dirty="0">
                <a:solidFill>
                  <a:schemeClr val="tx2"/>
                </a:solidFill>
                <a:latin typeface="+mn-lt"/>
              </a:rPr>
              <a:t>- Project Portfolio Management</a:t>
            </a:r>
          </a:p>
        </p:txBody>
      </p:sp>
      <p:sp>
        <p:nvSpPr>
          <p:cNvPr id="14" name="Rectangle 13">
            <a:extLst>
              <a:ext uri="{FF2B5EF4-FFF2-40B4-BE49-F238E27FC236}">
                <a16:creationId xmlns:a16="http://schemas.microsoft.com/office/drawing/2014/main" id="{99FAE8A9-53DC-40E7-AD90-DAA3F85C2B23}"/>
              </a:ext>
            </a:extLst>
          </p:cNvPr>
          <p:cNvSpPr/>
          <p:nvPr/>
        </p:nvSpPr>
        <p:spPr>
          <a:xfrm>
            <a:off x="5553745" y="3216111"/>
            <a:ext cx="3320291" cy="646331"/>
          </a:xfrm>
          <a:prstGeom prst="rect">
            <a:avLst/>
          </a:prstGeom>
        </p:spPr>
        <p:txBody>
          <a:bodyPr wrap="square">
            <a:spAutoFit/>
          </a:bodyPr>
          <a:lstStyle/>
          <a:p>
            <a:pPr marL="234950" lvl="0"/>
            <a:r>
              <a:rPr lang="en-US" b="1" dirty="0">
                <a:solidFill>
                  <a:schemeClr val="tx2"/>
                </a:solidFill>
                <a:latin typeface="+mn-lt"/>
              </a:rPr>
              <a:t>- Vendor Management and Contract Negotiation</a:t>
            </a:r>
          </a:p>
        </p:txBody>
      </p:sp>
      <p:sp>
        <p:nvSpPr>
          <p:cNvPr id="15" name="Rectangle 14">
            <a:extLst>
              <a:ext uri="{FF2B5EF4-FFF2-40B4-BE49-F238E27FC236}">
                <a16:creationId xmlns:a16="http://schemas.microsoft.com/office/drawing/2014/main" id="{AD4CD146-98B2-47E7-B7AC-3BADDDD615F6}"/>
              </a:ext>
            </a:extLst>
          </p:cNvPr>
          <p:cNvSpPr/>
          <p:nvPr/>
        </p:nvSpPr>
        <p:spPr>
          <a:xfrm>
            <a:off x="2080065" y="2797697"/>
            <a:ext cx="3909831" cy="369332"/>
          </a:xfrm>
          <a:prstGeom prst="rect">
            <a:avLst/>
          </a:prstGeom>
        </p:spPr>
        <p:txBody>
          <a:bodyPr wrap="square">
            <a:spAutoFit/>
          </a:bodyPr>
          <a:lstStyle/>
          <a:p>
            <a:pPr marL="234950" lvl="0"/>
            <a:r>
              <a:rPr lang="en-US" b="1" dirty="0">
                <a:solidFill>
                  <a:schemeClr val="tx2"/>
                </a:solidFill>
                <a:latin typeface="+mn-lt"/>
              </a:rPr>
              <a:t>Excellent Communication Skills- </a:t>
            </a:r>
          </a:p>
        </p:txBody>
      </p:sp>
      <p:sp>
        <p:nvSpPr>
          <p:cNvPr id="16" name="Rectangle 15">
            <a:extLst>
              <a:ext uri="{FF2B5EF4-FFF2-40B4-BE49-F238E27FC236}">
                <a16:creationId xmlns:a16="http://schemas.microsoft.com/office/drawing/2014/main" id="{0668A18E-587E-4D97-B529-60310FDD655C}"/>
              </a:ext>
            </a:extLst>
          </p:cNvPr>
          <p:cNvSpPr/>
          <p:nvPr/>
        </p:nvSpPr>
        <p:spPr>
          <a:xfrm>
            <a:off x="3260561" y="2392777"/>
            <a:ext cx="3320291" cy="369332"/>
          </a:xfrm>
          <a:prstGeom prst="rect">
            <a:avLst/>
          </a:prstGeom>
        </p:spPr>
        <p:txBody>
          <a:bodyPr wrap="square">
            <a:spAutoFit/>
          </a:bodyPr>
          <a:lstStyle/>
          <a:p>
            <a:pPr marL="234950" lvl="0"/>
            <a:r>
              <a:rPr lang="en-US" b="1" dirty="0">
                <a:solidFill>
                  <a:schemeClr val="tx2"/>
                </a:solidFill>
                <a:latin typeface="+mn-lt"/>
              </a:rPr>
              <a:t>Cybersecurity &amp; IT Security -</a:t>
            </a:r>
          </a:p>
        </p:txBody>
      </p:sp>
      <p:sp>
        <p:nvSpPr>
          <p:cNvPr id="17" name="Rectangle 16">
            <a:extLst>
              <a:ext uri="{FF2B5EF4-FFF2-40B4-BE49-F238E27FC236}">
                <a16:creationId xmlns:a16="http://schemas.microsoft.com/office/drawing/2014/main" id="{A578C656-BC3C-4EC2-81B1-65070DE731CF}"/>
              </a:ext>
            </a:extLst>
          </p:cNvPr>
          <p:cNvSpPr/>
          <p:nvPr/>
        </p:nvSpPr>
        <p:spPr>
          <a:xfrm>
            <a:off x="6637923" y="2477628"/>
            <a:ext cx="3320291" cy="369332"/>
          </a:xfrm>
          <a:prstGeom prst="rect">
            <a:avLst/>
          </a:prstGeom>
        </p:spPr>
        <p:txBody>
          <a:bodyPr wrap="square">
            <a:spAutoFit/>
          </a:bodyPr>
          <a:lstStyle/>
          <a:p>
            <a:pPr marL="234950" lvl="0"/>
            <a:r>
              <a:rPr lang="en-US" b="1" dirty="0">
                <a:solidFill>
                  <a:schemeClr val="tx2"/>
                </a:solidFill>
                <a:latin typeface="+mn-lt"/>
              </a:rPr>
              <a:t>- Strategic Planning</a:t>
            </a:r>
          </a:p>
        </p:txBody>
      </p:sp>
      <p:sp>
        <p:nvSpPr>
          <p:cNvPr id="18" name="Rectangle 17">
            <a:extLst>
              <a:ext uri="{FF2B5EF4-FFF2-40B4-BE49-F238E27FC236}">
                <a16:creationId xmlns:a16="http://schemas.microsoft.com/office/drawing/2014/main" id="{315EF4C7-1D62-4862-BCBA-3737F8277DF6}"/>
              </a:ext>
            </a:extLst>
          </p:cNvPr>
          <p:cNvSpPr/>
          <p:nvPr/>
        </p:nvSpPr>
        <p:spPr>
          <a:xfrm>
            <a:off x="3977182" y="1990128"/>
            <a:ext cx="3320291" cy="369332"/>
          </a:xfrm>
          <a:prstGeom prst="rect">
            <a:avLst/>
          </a:prstGeom>
        </p:spPr>
        <p:txBody>
          <a:bodyPr wrap="square">
            <a:spAutoFit/>
          </a:bodyPr>
          <a:lstStyle/>
          <a:p>
            <a:pPr marL="234950" lvl="0"/>
            <a:r>
              <a:rPr lang="en-US" b="1" dirty="0">
                <a:solidFill>
                  <a:schemeClr val="tx2"/>
                </a:solidFill>
                <a:latin typeface="+mn-lt"/>
              </a:rPr>
              <a:t>IT Policies &amp; Governance -</a:t>
            </a:r>
          </a:p>
        </p:txBody>
      </p:sp>
      <p:sp>
        <p:nvSpPr>
          <p:cNvPr id="19" name="Rectangle 18">
            <a:extLst>
              <a:ext uri="{FF2B5EF4-FFF2-40B4-BE49-F238E27FC236}">
                <a16:creationId xmlns:a16="http://schemas.microsoft.com/office/drawing/2014/main" id="{8AB72565-C151-408B-9487-2A34F421FB36}"/>
              </a:ext>
            </a:extLst>
          </p:cNvPr>
          <p:cNvSpPr/>
          <p:nvPr/>
        </p:nvSpPr>
        <p:spPr>
          <a:xfrm>
            <a:off x="2553718" y="4930962"/>
            <a:ext cx="5522281" cy="369332"/>
          </a:xfrm>
          <a:prstGeom prst="rect">
            <a:avLst/>
          </a:prstGeom>
        </p:spPr>
        <p:txBody>
          <a:bodyPr wrap="none">
            <a:spAutoFit/>
          </a:bodyPr>
          <a:lstStyle/>
          <a:p>
            <a:pPr marL="234950" lvl="0"/>
            <a:r>
              <a:rPr lang="en-US" b="1" dirty="0">
                <a:solidFill>
                  <a:schemeClr val="tx2"/>
                </a:solidFill>
                <a:latin typeface="+mn-lt"/>
              </a:rPr>
              <a:t>- Software Development (SQL and NOSQL databases) </a:t>
            </a:r>
          </a:p>
        </p:txBody>
      </p:sp>
      <p:sp>
        <p:nvSpPr>
          <p:cNvPr id="20" name="Rectangle 19">
            <a:extLst>
              <a:ext uri="{FF2B5EF4-FFF2-40B4-BE49-F238E27FC236}">
                <a16:creationId xmlns:a16="http://schemas.microsoft.com/office/drawing/2014/main" id="{35AD0F56-7873-4C66-8B69-90C069D7B518}"/>
              </a:ext>
            </a:extLst>
          </p:cNvPr>
          <p:cNvSpPr/>
          <p:nvPr/>
        </p:nvSpPr>
        <p:spPr>
          <a:xfrm>
            <a:off x="6232124" y="2838289"/>
            <a:ext cx="3320291" cy="369332"/>
          </a:xfrm>
          <a:prstGeom prst="rect">
            <a:avLst/>
          </a:prstGeom>
        </p:spPr>
        <p:txBody>
          <a:bodyPr wrap="square">
            <a:spAutoFit/>
          </a:bodyPr>
          <a:lstStyle/>
          <a:p>
            <a:pPr marL="234950" lvl="0"/>
            <a:r>
              <a:rPr lang="en-US" b="1" dirty="0">
                <a:solidFill>
                  <a:schemeClr val="tx2"/>
                </a:solidFill>
                <a:latin typeface="+mn-lt"/>
              </a:rPr>
              <a:t>- Audit &amp; Compliance</a:t>
            </a:r>
          </a:p>
        </p:txBody>
      </p:sp>
      <p:sp>
        <p:nvSpPr>
          <p:cNvPr id="21" name="Rectangle 20">
            <a:extLst>
              <a:ext uri="{FF2B5EF4-FFF2-40B4-BE49-F238E27FC236}">
                <a16:creationId xmlns:a16="http://schemas.microsoft.com/office/drawing/2014/main" id="{1C92AA0C-F1FC-4A62-8E42-22DB5CAFCB9B}"/>
              </a:ext>
            </a:extLst>
          </p:cNvPr>
          <p:cNvSpPr/>
          <p:nvPr/>
        </p:nvSpPr>
        <p:spPr>
          <a:xfrm>
            <a:off x="2756836" y="3176997"/>
            <a:ext cx="2281370" cy="646331"/>
          </a:xfrm>
          <a:prstGeom prst="rect">
            <a:avLst/>
          </a:prstGeom>
        </p:spPr>
        <p:txBody>
          <a:bodyPr wrap="square">
            <a:spAutoFit/>
          </a:bodyPr>
          <a:lstStyle/>
          <a:p>
            <a:pPr marL="234950" lvl="0"/>
            <a:r>
              <a:rPr lang="en-US" b="1" dirty="0">
                <a:solidFill>
                  <a:schemeClr val="tx2"/>
                </a:solidFill>
                <a:latin typeface="+mn-lt"/>
              </a:rPr>
              <a:t>Business Acumen - - </a:t>
            </a:r>
          </a:p>
        </p:txBody>
      </p:sp>
    </p:spTree>
    <p:extLst>
      <p:ext uri="{BB962C8B-B14F-4D97-AF65-F5344CB8AC3E}">
        <p14:creationId xmlns:p14="http://schemas.microsoft.com/office/powerpoint/2010/main" val="294846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0"/>
                                        <p:tgtEl>
                                          <p:spTgt spid="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32</a:t>
            </a:fld>
            <a:endParaRPr lang="en-US" dirty="0"/>
          </a:p>
        </p:txBody>
      </p:sp>
      <p:sp>
        <p:nvSpPr>
          <p:cNvPr id="4" name="Title 3"/>
          <p:cNvSpPr txBox="1">
            <a:spLocks/>
          </p:cNvSpPr>
          <p:nvPr/>
        </p:nvSpPr>
        <p:spPr>
          <a:xfrm>
            <a:off x="773113" y="702653"/>
            <a:ext cx="8204200"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r>
              <a:rPr lang="en-US" sz="3200" dirty="0">
                <a:solidFill>
                  <a:schemeClr val="tx2"/>
                </a:solidFill>
                <a:ea typeface="ＭＳ Ｐゴシック" pitchFamily="34" charset="-128"/>
              </a:rPr>
              <a:t>Questions?</a:t>
            </a:r>
          </a:p>
        </p:txBody>
      </p:sp>
      <p:pic>
        <p:nvPicPr>
          <p:cNvPr id="6" name="Picture 5" descr="A picture containing text, sky, outdoor, building&#10;&#10;Description automatically generated">
            <a:extLst>
              <a:ext uri="{FF2B5EF4-FFF2-40B4-BE49-F238E27FC236}">
                <a16:creationId xmlns:a16="http://schemas.microsoft.com/office/drawing/2014/main" id="{AAB5FD9E-50E0-4C32-8907-D9168DD4F068}"/>
              </a:ext>
            </a:extLst>
          </p:cNvPr>
          <p:cNvPicPr>
            <a:picLocks noChangeAspect="1"/>
          </p:cNvPicPr>
          <p:nvPr/>
        </p:nvPicPr>
        <p:blipFill>
          <a:blip r:embed="rId2"/>
          <a:stretch>
            <a:fillRect/>
          </a:stretch>
        </p:blipFill>
        <p:spPr>
          <a:xfrm>
            <a:off x="914400" y="1371600"/>
            <a:ext cx="7974420" cy="4880344"/>
          </a:xfrm>
          <a:prstGeom prst="rect">
            <a:avLst/>
          </a:prstGeom>
        </p:spPr>
      </p:pic>
    </p:spTree>
    <p:extLst>
      <p:ext uri="{BB962C8B-B14F-4D97-AF65-F5344CB8AC3E}">
        <p14:creationId xmlns:p14="http://schemas.microsoft.com/office/powerpoint/2010/main" val="1589876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4</a:t>
            </a:fld>
            <a:endParaRPr lang="en-US" dirty="0"/>
          </a:p>
        </p:txBody>
      </p:sp>
      <p:sp>
        <p:nvSpPr>
          <p:cNvPr id="4" name="Title 3"/>
          <p:cNvSpPr txBox="1">
            <a:spLocks/>
          </p:cNvSpPr>
          <p:nvPr/>
        </p:nvSpPr>
        <p:spPr>
          <a:xfrm>
            <a:off x="773113" y="702653"/>
            <a:ext cx="8204200"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marL="400050" lvl="1"/>
            <a:r>
              <a:rPr lang="en-US" sz="3200" dirty="0">
                <a:solidFill>
                  <a:schemeClr val="tx2"/>
                </a:solidFill>
                <a:ea typeface="ＭＳ Ｐゴシック" pitchFamily="34" charset="-128"/>
              </a:rPr>
              <a:t>The Shrinking Office of the Future</a:t>
            </a:r>
          </a:p>
        </p:txBody>
      </p:sp>
      <p:sp>
        <p:nvSpPr>
          <p:cNvPr id="6" name="Content Placeholder 4">
            <a:extLst>
              <a:ext uri="{FF2B5EF4-FFF2-40B4-BE49-F238E27FC236}">
                <a16:creationId xmlns:a16="http://schemas.microsoft.com/office/drawing/2014/main" id="{B9657D81-7746-4E6C-8549-675658E9785D}"/>
              </a:ext>
            </a:extLst>
          </p:cNvPr>
          <p:cNvSpPr txBox="1">
            <a:spLocks/>
          </p:cNvSpPr>
          <p:nvPr/>
        </p:nvSpPr>
        <p:spPr bwMode="auto">
          <a:xfrm>
            <a:off x="647700" y="1382911"/>
            <a:ext cx="8241060" cy="271714"/>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ea typeface="ＭＳ Ｐゴシック" pitchFamily="34" charset="-128"/>
              </a:rPr>
              <a:t>Prior to the pandemic:</a:t>
            </a:r>
            <a:endParaRPr lang="en-US" sz="1900" dirty="0">
              <a:solidFill>
                <a:schemeClr val="tx2"/>
              </a:solidFill>
            </a:endParaRPr>
          </a:p>
          <a:p>
            <a:r>
              <a:rPr lang="en-US" sz="1900" dirty="0">
                <a:solidFill>
                  <a:schemeClr val="tx2"/>
                </a:solidFill>
              </a:rPr>
              <a:t>17 percent of U.S. employees worked from home for 5 days / week</a:t>
            </a:r>
            <a:endParaRPr lang="en-US" sz="1800" dirty="0">
              <a:solidFill>
                <a:schemeClr val="tx2"/>
              </a:solidFill>
            </a:endParaRPr>
          </a:p>
          <a:p>
            <a:endParaRPr lang="en-US" sz="2200" dirty="0">
              <a:solidFill>
                <a:schemeClr val="tx2"/>
              </a:solidFill>
            </a:endParaRPr>
          </a:p>
          <a:p>
            <a:pPr lvl="1"/>
            <a:endParaRPr lang="en-US" sz="1400" dirty="0">
              <a:solidFill>
                <a:schemeClr val="tx2"/>
              </a:solidFill>
            </a:endParaRPr>
          </a:p>
          <a:p>
            <a:pPr marL="0" indent="0">
              <a:buNone/>
            </a:pPr>
            <a:endParaRPr lang="en-US" sz="1600" i="1" dirty="0">
              <a:solidFill>
                <a:schemeClr val="tx2"/>
              </a:solidFill>
              <a:ea typeface="ＭＳ Ｐゴシック" pitchFamily="34" charset="-128"/>
            </a:endParaRPr>
          </a:p>
          <a:p>
            <a:pPr marL="0" indent="0">
              <a:buNone/>
            </a:pPr>
            <a:endParaRPr lang="en-US" sz="1200" i="1" dirty="0">
              <a:solidFill>
                <a:schemeClr val="tx2"/>
              </a:solidFill>
              <a:ea typeface="ＭＳ Ｐゴシック" pitchFamily="34" charset="-128"/>
            </a:endParaRPr>
          </a:p>
        </p:txBody>
      </p:sp>
      <p:sp>
        <p:nvSpPr>
          <p:cNvPr id="7" name="Content Placeholder 4">
            <a:extLst>
              <a:ext uri="{FF2B5EF4-FFF2-40B4-BE49-F238E27FC236}">
                <a16:creationId xmlns:a16="http://schemas.microsoft.com/office/drawing/2014/main" id="{CF226F00-1CA7-421D-8262-77A02F4E5CD2}"/>
              </a:ext>
            </a:extLst>
          </p:cNvPr>
          <p:cNvSpPr txBox="1">
            <a:spLocks/>
          </p:cNvSpPr>
          <p:nvPr/>
        </p:nvSpPr>
        <p:spPr bwMode="auto">
          <a:xfrm>
            <a:off x="647700" y="2168386"/>
            <a:ext cx="8241060" cy="271714"/>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ea typeface="ＭＳ Ｐゴシック" pitchFamily="34" charset="-128"/>
              </a:rPr>
              <a:t>During the pandemic:</a:t>
            </a:r>
            <a:endParaRPr lang="en-US" sz="1900" dirty="0">
              <a:solidFill>
                <a:schemeClr val="tx2"/>
              </a:solidFill>
            </a:endParaRPr>
          </a:p>
          <a:p>
            <a:r>
              <a:rPr lang="en-US" sz="1900" dirty="0">
                <a:solidFill>
                  <a:schemeClr val="tx2"/>
                </a:solidFill>
              </a:rPr>
              <a:t>44 percent of U.S. employees worked from home for 5 days / week</a:t>
            </a:r>
          </a:p>
          <a:p>
            <a:r>
              <a:rPr lang="en-US" sz="1900" dirty="0">
                <a:solidFill>
                  <a:schemeClr val="tx2"/>
                </a:solidFill>
              </a:rPr>
              <a:t>A very large majority of workers worked from home for less than 5 days / week</a:t>
            </a:r>
          </a:p>
          <a:p>
            <a:r>
              <a:rPr lang="en-US" sz="1900" dirty="0">
                <a:solidFill>
                  <a:schemeClr val="tx2"/>
                </a:solidFill>
              </a:rPr>
              <a:t>The impact of the global pandemic on workers around the globe accelerated a remote working trend as quarantines and lockdowns made commuting and working in the office close to impossible for millions of workers</a:t>
            </a:r>
            <a:endParaRPr lang="en-US" sz="2200" dirty="0">
              <a:solidFill>
                <a:schemeClr val="tx2"/>
              </a:solidFill>
            </a:endParaRPr>
          </a:p>
          <a:p>
            <a:pPr lvl="1"/>
            <a:endParaRPr lang="en-US" sz="1400" dirty="0">
              <a:solidFill>
                <a:schemeClr val="tx2"/>
              </a:solidFill>
            </a:endParaRPr>
          </a:p>
          <a:p>
            <a:pPr marL="0" indent="0">
              <a:buNone/>
            </a:pPr>
            <a:endParaRPr lang="en-US" sz="1600" i="1" dirty="0">
              <a:solidFill>
                <a:schemeClr val="tx2"/>
              </a:solidFill>
              <a:ea typeface="ＭＳ Ｐゴシック" pitchFamily="34" charset="-128"/>
            </a:endParaRPr>
          </a:p>
          <a:p>
            <a:pPr marL="0" indent="0">
              <a:buNone/>
            </a:pPr>
            <a:endParaRPr lang="en-US" sz="1200" i="1" dirty="0">
              <a:solidFill>
                <a:schemeClr val="tx2"/>
              </a:solidFill>
              <a:ea typeface="ＭＳ Ｐゴシック" pitchFamily="34" charset="-128"/>
            </a:endParaRPr>
          </a:p>
        </p:txBody>
      </p:sp>
      <p:sp>
        <p:nvSpPr>
          <p:cNvPr id="8" name="Content Placeholder 4">
            <a:extLst>
              <a:ext uri="{FF2B5EF4-FFF2-40B4-BE49-F238E27FC236}">
                <a16:creationId xmlns:a16="http://schemas.microsoft.com/office/drawing/2014/main" id="{22BFD973-8487-453F-B5CD-C26B9E10B45C}"/>
              </a:ext>
            </a:extLst>
          </p:cNvPr>
          <p:cNvSpPr txBox="1">
            <a:spLocks/>
          </p:cNvSpPr>
          <p:nvPr/>
        </p:nvSpPr>
        <p:spPr bwMode="auto">
          <a:xfrm>
            <a:off x="647700" y="4256953"/>
            <a:ext cx="8241060" cy="271714"/>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ea typeface="ＭＳ Ｐゴシック" pitchFamily="34" charset="-128"/>
              </a:rPr>
              <a:t>Post pandemic survey from Flex Jobs found:</a:t>
            </a:r>
            <a:endParaRPr lang="en-US" sz="1900" dirty="0">
              <a:solidFill>
                <a:schemeClr val="tx2"/>
              </a:solidFill>
            </a:endParaRPr>
          </a:p>
          <a:p>
            <a:r>
              <a:rPr lang="en-US" sz="1900" dirty="0">
                <a:solidFill>
                  <a:schemeClr val="tx2"/>
                </a:solidFill>
              </a:rPr>
              <a:t>65 percent of employees report </a:t>
            </a:r>
            <a:r>
              <a:rPr lang="en-US" sz="1900" i="1" dirty="0">
                <a:solidFill>
                  <a:schemeClr val="tx2"/>
                </a:solidFill>
              </a:rPr>
              <a:t>wanting </a:t>
            </a:r>
            <a:r>
              <a:rPr lang="en-US" sz="1900" dirty="0">
                <a:solidFill>
                  <a:schemeClr val="tx2"/>
                </a:solidFill>
              </a:rPr>
              <a:t>to work remote </a:t>
            </a:r>
            <a:r>
              <a:rPr lang="en-US" sz="1900" i="1" dirty="0">
                <a:solidFill>
                  <a:schemeClr val="tx2"/>
                </a:solidFill>
              </a:rPr>
              <a:t>full-time</a:t>
            </a:r>
            <a:endParaRPr lang="en-US" sz="1900" dirty="0">
              <a:solidFill>
                <a:schemeClr val="tx2"/>
              </a:solidFill>
            </a:endParaRPr>
          </a:p>
          <a:p>
            <a:r>
              <a:rPr lang="en-US" sz="1900" dirty="0">
                <a:solidFill>
                  <a:schemeClr val="tx2"/>
                </a:solidFill>
              </a:rPr>
              <a:t>31 percent of employees want a </a:t>
            </a:r>
            <a:r>
              <a:rPr lang="en-US" sz="1900" i="1" dirty="0">
                <a:solidFill>
                  <a:schemeClr val="tx2"/>
                </a:solidFill>
              </a:rPr>
              <a:t>hybrid </a:t>
            </a:r>
            <a:r>
              <a:rPr lang="en-US" sz="1900" dirty="0">
                <a:solidFill>
                  <a:schemeClr val="tx2"/>
                </a:solidFill>
              </a:rPr>
              <a:t>office / remote environment</a:t>
            </a:r>
          </a:p>
          <a:p>
            <a:r>
              <a:rPr lang="en-US" sz="1900" dirty="0">
                <a:solidFill>
                  <a:schemeClr val="tx2"/>
                </a:solidFill>
              </a:rPr>
              <a:t>96 percent of respondents want some form of </a:t>
            </a:r>
            <a:r>
              <a:rPr lang="en-US" sz="1900" i="1" dirty="0">
                <a:solidFill>
                  <a:schemeClr val="tx2"/>
                </a:solidFill>
              </a:rPr>
              <a:t>remote work </a:t>
            </a:r>
            <a:r>
              <a:rPr lang="en-US" sz="1900" dirty="0">
                <a:solidFill>
                  <a:schemeClr val="tx2"/>
                </a:solidFill>
              </a:rPr>
              <a:t>options</a:t>
            </a:r>
          </a:p>
          <a:p>
            <a:r>
              <a:rPr lang="en-US" sz="1900" dirty="0">
                <a:solidFill>
                  <a:schemeClr val="tx2"/>
                </a:solidFill>
              </a:rPr>
              <a:t>27 percent of respondents indicated they would take a 10-20 percent pay cut to work remotely</a:t>
            </a:r>
            <a:endParaRPr lang="en-US" sz="1800" dirty="0">
              <a:solidFill>
                <a:schemeClr val="tx2"/>
              </a:solidFill>
            </a:endParaRPr>
          </a:p>
          <a:p>
            <a:endParaRPr lang="en-US" sz="2200" dirty="0">
              <a:solidFill>
                <a:schemeClr val="tx2"/>
              </a:solidFill>
            </a:endParaRPr>
          </a:p>
          <a:p>
            <a:pPr lvl="1"/>
            <a:endParaRPr lang="en-US" sz="1400" dirty="0">
              <a:solidFill>
                <a:schemeClr val="tx2"/>
              </a:solidFill>
            </a:endParaRPr>
          </a:p>
          <a:p>
            <a:pPr marL="0" indent="0">
              <a:buNone/>
            </a:pPr>
            <a:endParaRPr lang="en-US" sz="1600" i="1" dirty="0">
              <a:solidFill>
                <a:schemeClr val="tx2"/>
              </a:solidFill>
              <a:ea typeface="ＭＳ Ｐゴシック" pitchFamily="34" charset="-128"/>
            </a:endParaRPr>
          </a:p>
          <a:p>
            <a:pPr marL="0" indent="0">
              <a:buNone/>
            </a:pPr>
            <a:endParaRPr lang="en-US" sz="1200" i="1" dirty="0">
              <a:solidFill>
                <a:schemeClr val="tx2"/>
              </a:solidFill>
              <a:ea typeface="ＭＳ Ｐゴシック" pitchFamily="34" charset="-128"/>
            </a:endParaRPr>
          </a:p>
        </p:txBody>
      </p:sp>
    </p:spTree>
    <p:extLst>
      <p:ext uri="{BB962C8B-B14F-4D97-AF65-F5344CB8AC3E}">
        <p14:creationId xmlns:p14="http://schemas.microsoft.com/office/powerpoint/2010/main" val="225861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5</a:t>
            </a:fld>
            <a:endParaRPr lang="en-US" dirty="0"/>
          </a:p>
        </p:txBody>
      </p:sp>
      <p:sp>
        <p:nvSpPr>
          <p:cNvPr id="4" name="Title 3"/>
          <p:cNvSpPr txBox="1">
            <a:spLocks/>
          </p:cNvSpPr>
          <p:nvPr/>
        </p:nvSpPr>
        <p:spPr>
          <a:xfrm>
            <a:off x="773113" y="702653"/>
            <a:ext cx="8204200"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marL="400050" lvl="1"/>
            <a:r>
              <a:rPr lang="en-US" sz="3200" dirty="0">
                <a:solidFill>
                  <a:schemeClr val="tx2"/>
                </a:solidFill>
                <a:ea typeface="ＭＳ Ｐゴシック" pitchFamily="34" charset="-128"/>
              </a:rPr>
              <a:t>The Shrinking Office of the Future</a:t>
            </a:r>
          </a:p>
        </p:txBody>
      </p:sp>
      <p:sp>
        <p:nvSpPr>
          <p:cNvPr id="6" name="Content Placeholder 4">
            <a:extLst>
              <a:ext uri="{FF2B5EF4-FFF2-40B4-BE49-F238E27FC236}">
                <a16:creationId xmlns:a16="http://schemas.microsoft.com/office/drawing/2014/main" id="{B9657D81-7746-4E6C-8549-675658E9785D}"/>
              </a:ext>
            </a:extLst>
          </p:cNvPr>
          <p:cNvSpPr txBox="1">
            <a:spLocks/>
          </p:cNvSpPr>
          <p:nvPr/>
        </p:nvSpPr>
        <p:spPr bwMode="auto">
          <a:xfrm>
            <a:off x="647700" y="1237437"/>
            <a:ext cx="8241060" cy="271714"/>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ea typeface="ＭＳ Ｐゴシック" pitchFamily="34" charset="-128"/>
              </a:rPr>
              <a:t>Not all jobs are ideal for remote work. The McKinsey Global Institute looked at a variety of industries and concluded the </a:t>
            </a:r>
            <a:r>
              <a:rPr lang="en-US" sz="1900" i="1" dirty="0">
                <a:ea typeface="ＭＳ Ｐゴシック" pitchFamily="34" charset="-128"/>
              </a:rPr>
              <a:t>best </a:t>
            </a:r>
            <a:r>
              <a:rPr lang="en-US" sz="1900" dirty="0">
                <a:ea typeface="ＭＳ Ｐゴシック" pitchFamily="34" charset="-128"/>
              </a:rPr>
              <a:t>and </a:t>
            </a:r>
            <a:r>
              <a:rPr lang="en-US" sz="1900" i="1" dirty="0">
                <a:ea typeface="ＭＳ Ｐゴシック" pitchFamily="34" charset="-128"/>
              </a:rPr>
              <a:t>worst</a:t>
            </a:r>
            <a:r>
              <a:rPr lang="en-US" sz="1900" dirty="0">
                <a:ea typeface="ＭＳ Ｐゴシック" pitchFamily="34" charset="-128"/>
              </a:rPr>
              <a:t> to support remote work with </a:t>
            </a:r>
            <a:r>
              <a:rPr lang="en-US" sz="1900" i="1" dirty="0">
                <a:ea typeface="ＭＳ Ｐゴシック" pitchFamily="34" charset="-128"/>
              </a:rPr>
              <a:t>no productivity loss</a:t>
            </a:r>
            <a:r>
              <a:rPr lang="en-US" sz="1900" dirty="0">
                <a:ea typeface="ＭＳ Ｐゴシック" pitchFamily="34" charset="-128"/>
              </a:rPr>
              <a:t>:</a:t>
            </a:r>
            <a:endParaRPr lang="en-US" sz="1900" dirty="0">
              <a:solidFill>
                <a:schemeClr val="tx2"/>
              </a:solidFill>
            </a:endParaRPr>
          </a:p>
          <a:p>
            <a:r>
              <a:rPr lang="en-US" sz="1900" dirty="0">
                <a:solidFill>
                  <a:schemeClr val="tx2"/>
                </a:solidFill>
              </a:rPr>
              <a:t>Finance and insurance: 76 percent effective with no productivity loss</a:t>
            </a:r>
          </a:p>
          <a:p>
            <a:r>
              <a:rPr lang="en-US" sz="1900" dirty="0">
                <a:solidFill>
                  <a:schemeClr val="tx2"/>
                </a:solidFill>
              </a:rPr>
              <a:t>Management: 68 percent</a:t>
            </a:r>
          </a:p>
          <a:p>
            <a:r>
              <a:rPr lang="en-US" sz="1900" dirty="0">
                <a:solidFill>
                  <a:schemeClr val="tx2"/>
                </a:solidFill>
              </a:rPr>
              <a:t>Professional, scientific, and technical services: 62 percent</a:t>
            </a:r>
          </a:p>
          <a:p>
            <a:r>
              <a:rPr lang="en-US" sz="1900" dirty="0">
                <a:solidFill>
                  <a:schemeClr val="tx2"/>
                </a:solidFill>
              </a:rPr>
              <a:t>IT and telecommunications: 58 percent</a:t>
            </a:r>
          </a:p>
          <a:p>
            <a:r>
              <a:rPr lang="en-US" sz="1900" dirty="0">
                <a:solidFill>
                  <a:schemeClr val="tx2"/>
                </a:solidFill>
              </a:rPr>
              <a:t>Education: 33 percent</a:t>
            </a:r>
          </a:p>
          <a:p>
            <a:r>
              <a:rPr lang="en-US" sz="1900" dirty="0">
                <a:solidFill>
                  <a:schemeClr val="tx2"/>
                </a:solidFill>
              </a:rPr>
              <a:t>Wholesale trade: 41 percent</a:t>
            </a:r>
          </a:p>
          <a:p>
            <a:r>
              <a:rPr lang="en-US" sz="1900" dirty="0">
                <a:solidFill>
                  <a:schemeClr val="tx2"/>
                </a:solidFill>
              </a:rPr>
              <a:t>Real estate: 32 percent</a:t>
            </a:r>
          </a:p>
          <a:p>
            <a:r>
              <a:rPr lang="en-US" sz="1900" dirty="0">
                <a:solidFill>
                  <a:schemeClr val="tx2"/>
                </a:solidFill>
              </a:rPr>
              <a:t>Government and administration: 31 percent</a:t>
            </a:r>
          </a:p>
          <a:p>
            <a:r>
              <a:rPr lang="en-US" sz="1900" dirty="0">
                <a:solidFill>
                  <a:schemeClr val="tx2"/>
                </a:solidFill>
              </a:rPr>
              <a:t>Utilities: 31 percent</a:t>
            </a:r>
          </a:p>
          <a:p>
            <a:r>
              <a:rPr lang="en-US" sz="1900" dirty="0">
                <a:solidFill>
                  <a:schemeClr val="tx2"/>
                </a:solidFill>
              </a:rPr>
              <a:t>Mining: 19 percent</a:t>
            </a:r>
          </a:p>
          <a:p>
            <a:r>
              <a:rPr lang="en-US" sz="1900" dirty="0">
                <a:solidFill>
                  <a:schemeClr val="tx2"/>
                </a:solidFill>
              </a:rPr>
              <a:t>Transportation and warehousing: 18 percent</a:t>
            </a:r>
          </a:p>
          <a:p>
            <a:r>
              <a:rPr lang="en-US" sz="1900" dirty="0">
                <a:solidFill>
                  <a:schemeClr val="tx2"/>
                </a:solidFill>
              </a:rPr>
              <a:t>Construction: 15 percent</a:t>
            </a:r>
          </a:p>
          <a:p>
            <a:r>
              <a:rPr lang="en-US" sz="1900" dirty="0">
                <a:solidFill>
                  <a:schemeClr val="tx2"/>
                </a:solidFill>
              </a:rPr>
              <a:t>Hotels and food services: 8 percent</a:t>
            </a:r>
            <a:endParaRPr lang="en-US" sz="1800" dirty="0">
              <a:solidFill>
                <a:schemeClr val="tx2"/>
              </a:solidFill>
            </a:endParaRPr>
          </a:p>
          <a:p>
            <a:endParaRPr lang="en-US" sz="2200" dirty="0">
              <a:solidFill>
                <a:schemeClr val="tx2"/>
              </a:solidFill>
            </a:endParaRPr>
          </a:p>
          <a:p>
            <a:pPr lvl="1"/>
            <a:endParaRPr lang="en-US" sz="1400" dirty="0">
              <a:solidFill>
                <a:schemeClr val="tx2"/>
              </a:solidFill>
            </a:endParaRPr>
          </a:p>
          <a:p>
            <a:pPr marL="0" indent="0">
              <a:buNone/>
            </a:pPr>
            <a:endParaRPr lang="en-US" sz="1600" i="1" dirty="0">
              <a:solidFill>
                <a:schemeClr val="tx2"/>
              </a:solidFill>
              <a:ea typeface="ＭＳ Ｐゴシック" pitchFamily="34" charset="-128"/>
            </a:endParaRPr>
          </a:p>
          <a:p>
            <a:pPr marL="0" indent="0">
              <a:buNone/>
            </a:pPr>
            <a:endParaRPr lang="en-US" sz="1200" i="1" dirty="0">
              <a:solidFill>
                <a:schemeClr val="tx2"/>
              </a:solidFill>
              <a:ea typeface="ＭＳ Ｐゴシック" pitchFamily="34" charset="-128"/>
            </a:endParaRPr>
          </a:p>
        </p:txBody>
      </p:sp>
    </p:spTree>
    <p:extLst>
      <p:ext uri="{BB962C8B-B14F-4D97-AF65-F5344CB8AC3E}">
        <p14:creationId xmlns:p14="http://schemas.microsoft.com/office/powerpoint/2010/main" val="178195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6</a:t>
            </a:fld>
            <a:endParaRPr lang="en-US" dirty="0"/>
          </a:p>
        </p:txBody>
      </p:sp>
      <p:sp>
        <p:nvSpPr>
          <p:cNvPr id="4" name="Title 3"/>
          <p:cNvSpPr txBox="1">
            <a:spLocks/>
          </p:cNvSpPr>
          <p:nvPr/>
        </p:nvSpPr>
        <p:spPr>
          <a:xfrm>
            <a:off x="773113" y="702653"/>
            <a:ext cx="8204200"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marL="400050" lvl="1"/>
            <a:r>
              <a:rPr lang="en-US" sz="3200" dirty="0">
                <a:solidFill>
                  <a:schemeClr val="tx2"/>
                </a:solidFill>
                <a:ea typeface="ＭＳ Ｐゴシック" pitchFamily="34" charset="-128"/>
              </a:rPr>
              <a:t>The Shrinking Office of the Future</a:t>
            </a:r>
          </a:p>
        </p:txBody>
      </p:sp>
      <p:sp>
        <p:nvSpPr>
          <p:cNvPr id="5" name="Content Placeholder 4"/>
          <p:cNvSpPr txBox="1">
            <a:spLocks/>
          </p:cNvSpPr>
          <p:nvPr/>
        </p:nvSpPr>
        <p:spPr bwMode="auto">
          <a:xfrm>
            <a:off x="777875" y="1546953"/>
            <a:ext cx="8199438" cy="4572000"/>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buNone/>
            </a:pPr>
            <a:endParaRPr lang="en-US" sz="3600" dirty="0">
              <a:ea typeface="ＭＳ Ｐゴシック" pitchFamily="34" charset="-128"/>
            </a:endParaRPr>
          </a:p>
        </p:txBody>
      </p:sp>
      <p:sp>
        <p:nvSpPr>
          <p:cNvPr id="6" name="Content Placeholder 4">
            <a:extLst>
              <a:ext uri="{FF2B5EF4-FFF2-40B4-BE49-F238E27FC236}">
                <a16:creationId xmlns:a16="http://schemas.microsoft.com/office/drawing/2014/main" id="{16E71223-E34C-4B84-9816-5BDE4F0BE421}"/>
              </a:ext>
            </a:extLst>
          </p:cNvPr>
          <p:cNvSpPr txBox="1">
            <a:spLocks/>
          </p:cNvSpPr>
          <p:nvPr/>
        </p:nvSpPr>
        <p:spPr bwMode="auto">
          <a:xfrm>
            <a:off x="647700" y="1423704"/>
            <a:ext cx="8241060" cy="271714"/>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ea typeface="ＭＳ Ｐゴシック" pitchFamily="34" charset="-128"/>
              </a:rPr>
              <a:t>The PriceWaterhouse U.S. Remote Work Survey found varying degrees between </a:t>
            </a:r>
            <a:r>
              <a:rPr lang="en-US" sz="1900" i="1" dirty="0">
                <a:ea typeface="ＭＳ Ｐゴシック" pitchFamily="34" charset="-128"/>
              </a:rPr>
              <a:t>employers </a:t>
            </a:r>
            <a:r>
              <a:rPr lang="en-US" sz="1900" dirty="0">
                <a:ea typeface="ＭＳ Ｐゴシック" pitchFamily="34" charset="-128"/>
              </a:rPr>
              <a:t>and </a:t>
            </a:r>
            <a:r>
              <a:rPr lang="en-US" sz="1900" i="1" dirty="0">
                <a:ea typeface="ＭＳ Ｐゴシック" pitchFamily="34" charset="-128"/>
              </a:rPr>
              <a:t>employee's </a:t>
            </a:r>
            <a:r>
              <a:rPr lang="en-US" sz="1900" u="sng" dirty="0">
                <a:ea typeface="ＭＳ Ｐゴシック" pitchFamily="34" charset="-128"/>
              </a:rPr>
              <a:t>priorities</a:t>
            </a:r>
            <a:r>
              <a:rPr lang="en-US" sz="1900" dirty="0">
                <a:ea typeface="ＭＳ Ｐゴシック" pitchFamily="34" charset="-128"/>
              </a:rPr>
              <a:t> of the corporate office environment:</a:t>
            </a:r>
          </a:p>
          <a:p>
            <a:pPr marL="0" indent="0">
              <a:buNone/>
            </a:pPr>
            <a:r>
              <a:rPr lang="en-US" sz="1900" u="sng" dirty="0">
                <a:solidFill>
                  <a:schemeClr val="tx2"/>
                </a:solidFill>
                <a:ea typeface="ＭＳ Ｐゴシック" pitchFamily="34" charset="-128"/>
              </a:rPr>
              <a:t>Employers</a:t>
            </a:r>
            <a:endParaRPr lang="en-US" sz="1900" u="sng" dirty="0">
              <a:solidFill>
                <a:schemeClr val="tx2"/>
              </a:solidFill>
            </a:endParaRPr>
          </a:p>
          <a:p>
            <a:r>
              <a:rPr lang="en-US" sz="1900" dirty="0">
                <a:solidFill>
                  <a:schemeClr val="tx2"/>
                </a:solidFill>
              </a:rPr>
              <a:t>Increase employee productivity</a:t>
            </a:r>
          </a:p>
          <a:p>
            <a:r>
              <a:rPr lang="en-US" sz="1900" dirty="0">
                <a:solidFill>
                  <a:schemeClr val="tx2"/>
                </a:solidFill>
              </a:rPr>
              <a:t>Provide a space to meet with clients</a:t>
            </a:r>
          </a:p>
          <a:p>
            <a:r>
              <a:rPr lang="en-US" sz="1900" dirty="0">
                <a:solidFill>
                  <a:schemeClr val="tx2"/>
                </a:solidFill>
              </a:rPr>
              <a:t>Enable employees to collaborate effectively</a:t>
            </a:r>
          </a:p>
          <a:p>
            <a:r>
              <a:rPr lang="en-US" sz="1900" dirty="0">
                <a:solidFill>
                  <a:schemeClr val="tx2"/>
                </a:solidFill>
              </a:rPr>
              <a:t>Preserve / enable the company culture</a:t>
            </a:r>
          </a:p>
          <a:p>
            <a:pPr marL="0" indent="0">
              <a:buNone/>
            </a:pPr>
            <a:endParaRPr lang="en-US" sz="1800" u="sng" dirty="0">
              <a:solidFill>
                <a:schemeClr val="tx2"/>
              </a:solidFill>
            </a:endParaRPr>
          </a:p>
          <a:p>
            <a:pPr marL="0" indent="0">
              <a:buNone/>
            </a:pPr>
            <a:r>
              <a:rPr lang="en-US" sz="1900" u="sng" dirty="0">
                <a:solidFill>
                  <a:schemeClr val="tx2"/>
                </a:solidFill>
              </a:rPr>
              <a:t>Employees</a:t>
            </a:r>
            <a:endParaRPr lang="en-US" sz="1900" dirty="0">
              <a:solidFill>
                <a:schemeClr val="tx2"/>
              </a:solidFill>
            </a:endParaRPr>
          </a:p>
          <a:p>
            <a:r>
              <a:rPr lang="en-US" sz="1900" dirty="0">
                <a:solidFill>
                  <a:schemeClr val="tx2"/>
                </a:solidFill>
              </a:rPr>
              <a:t>Expand collaboration capabilities</a:t>
            </a:r>
          </a:p>
          <a:p>
            <a:r>
              <a:rPr lang="en-US" sz="1900" dirty="0">
                <a:solidFill>
                  <a:schemeClr val="tx2"/>
                </a:solidFill>
              </a:rPr>
              <a:t>Accessing information and documents securely (mostly remote)</a:t>
            </a:r>
          </a:p>
          <a:p>
            <a:r>
              <a:rPr lang="en-US" sz="1900" dirty="0">
                <a:solidFill>
                  <a:schemeClr val="tx2"/>
                </a:solidFill>
              </a:rPr>
              <a:t>Meeting with clients and colleagues</a:t>
            </a:r>
          </a:p>
          <a:p>
            <a:r>
              <a:rPr lang="en-US" sz="1900" dirty="0">
                <a:solidFill>
                  <a:schemeClr val="tx2"/>
                </a:solidFill>
              </a:rPr>
              <a:t>Training and career development</a:t>
            </a:r>
          </a:p>
          <a:p>
            <a:endParaRPr lang="en-US" sz="2200" dirty="0">
              <a:solidFill>
                <a:schemeClr val="tx2"/>
              </a:solidFill>
            </a:endParaRPr>
          </a:p>
          <a:p>
            <a:pPr lvl="1"/>
            <a:endParaRPr lang="en-US" sz="1400" dirty="0">
              <a:solidFill>
                <a:schemeClr val="tx2"/>
              </a:solidFill>
            </a:endParaRPr>
          </a:p>
          <a:p>
            <a:pPr marL="0" indent="0">
              <a:buNone/>
            </a:pPr>
            <a:endParaRPr lang="en-US" sz="1600" i="1" dirty="0">
              <a:solidFill>
                <a:schemeClr val="tx2"/>
              </a:solidFill>
              <a:ea typeface="ＭＳ Ｐゴシック" pitchFamily="34" charset="-128"/>
            </a:endParaRPr>
          </a:p>
          <a:p>
            <a:pPr marL="0" indent="0">
              <a:buNone/>
            </a:pPr>
            <a:endParaRPr lang="en-US" sz="1200" i="1" dirty="0">
              <a:solidFill>
                <a:schemeClr val="tx2"/>
              </a:solidFill>
              <a:ea typeface="ＭＳ Ｐゴシック" pitchFamily="34" charset="-128"/>
            </a:endParaRPr>
          </a:p>
        </p:txBody>
      </p:sp>
    </p:spTree>
    <p:extLst>
      <p:ext uri="{BB962C8B-B14F-4D97-AF65-F5344CB8AC3E}">
        <p14:creationId xmlns:p14="http://schemas.microsoft.com/office/powerpoint/2010/main" val="1821217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7</a:t>
            </a:fld>
            <a:endParaRPr lang="en-US" dirty="0"/>
          </a:p>
        </p:txBody>
      </p:sp>
      <p:sp>
        <p:nvSpPr>
          <p:cNvPr id="4" name="Title 3"/>
          <p:cNvSpPr txBox="1">
            <a:spLocks/>
          </p:cNvSpPr>
          <p:nvPr/>
        </p:nvSpPr>
        <p:spPr>
          <a:xfrm>
            <a:off x="773113" y="702653"/>
            <a:ext cx="8204200"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marL="400050" lvl="1"/>
            <a:r>
              <a:rPr lang="en-US" sz="3200" dirty="0">
                <a:solidFill>
                  <a:schemeClr val="tx2"/>
                </a:solidFill>
                <a:ea typeface="ＭＳ Ｐゴシック" pitchFamily="34" charset="-128"/>
              </a:rPr>
              <a:t>The Shrinking Office of the Future</a:t>
            </a:r>
          </a:p>
        </p:txBody>
      </p:sp>
      <p:sp>
        <p:nvSpPr>
          <p:cNvPr id="5" name="Content Placeholder 4"/>
          <p:cNvSpPr txBox="1">
            <a:spLocks/>
          </p:cNvSpPr>
          <p:nvPr/>
        </p:nvSpPr>
        <p:spPr bwMode="auto">
          <a:xfrm>
            <a:off x="777875" y="1546953"/>
            <a:ext cx="8199438" cy="4572000"/>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buNone/>
            </a:pPr>
            <a:endParaRPr lang="en-US" sz="3600" dirty="0">
              <a:ea typeface="ＭＳ Ｐゴシック" pitchFamily="34" charset="-128"/>
            </a:endParaRPr>
          </a:p>
        </p:txBody>
      </p:sp>
      <p:sp>
        <p:nvSpPr>
          <p:cNvPr id="6" name="Content Placeholder 4">
            <a:extLst>
              <a:ext uri="{FF2B5EF4-FFF2-40B4-BE49-F238E27FC236}">
                <a16:creationId xmlns:a16="http://schemas.microsoft.com/office/drawing/2014/main" id="{16E71223-E34C-4B84-9816-5BDE4F0BE421}"/>
              </a:ext>
            </a:extLst>
          </p:cNvPr>
          <p:cNvSpPr txBox="1">
            <a:spLocks/>
          </p:cNvSpPr>
          <p:nvPr/>
        </p:nvSpPr>
        <p:spPr bwMode="auto">
          <a:xfrm>
            <a:off x="647700" y="1423704"/>
            <a:ext cx="8241060" cy="271714"/>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ea typeface="ＭＳ Ｐゴシック" pitchFamily="34" charset="-128"/>
              </a:rPr>
              <a:t>Global Workplace Analytics reported the following regarding attrition and productivity during the pandemic (likely holding post pandemic):</a:t>
            </a:r>
            <a:endParaRPr lang="en-US" sz="1900" dirty="0">
              <a:solidFill>
                <a:schemeClr val="tx2"/>
              </a:solidFill>
            </a:endParaRPr>
          </a:p>
          <a:p>
            <a:pPr marL="0" indent="0">
              <a:buNone/>
            </a:pPr>
            <a:r>
              <a:rPr lang="en-US" sz="1900" u="sng" dirty="0">
                <a:solidFill>
                  <a:schemeClr val="tx2"/>
                </a:solidFill>
              </a:rPr>
              <a:t>Attrition</a:t>
            </a:r>
          </a:p>
          <a:p>
            <a:r>
              <a:rPr lang="en-US" sz="1900" dirty="0">
                <a:solidFill>
                  <a:schemeClr val="tx2"/>
                </a:solidFill>
              </a:rPr>
              <a:t>14 percent of Americans changed jobs to shorten their commute</a:t>
            </a:r>
          </a:p>
          <a:p>
            <a:r>
              <a:rPr lang="en-US" sz="1900" dirty="0">
                <a:solidFill>
                  <a:schemeClr val="tx2"/>
                </a:solidFill>
              </a:rPr>
              <a:t>46 percent of companies that allow telework say it </a:t>
            </a:r>
            <a:r>
              <a:rPr lang="en-US" sz="1900" i="1" dirty="0">
                <a:solidFill>
                  <a:schemeClr val="tx2"/>
                </a:solidFill>
              </a:rPr>
              <a:t>reduced</a:t>
            </a:r>
            <a:r>
              <a:rPr lang="en-US" sz="1900" dirty="0">
                <a:solidFill>
                  <a:schemeClr val="tx2"/>
                </a:solidFill>
              </a:rPr>
              <a:t> job turnover</a:t>
            </a:r>
          </a:p>
          <a:p>
            <a:r>
              <a:rPr lang="en-US" sz="1900" dirty="0">
                <a:solidFill>
                  <a:schemeClr val="tx2"/>
                </a:solidFill>
              </a:rPr>
              <a:t>95 percent of employees indicated that telework had a </a:t>
            </a:r>
            <a:r>
              <a:rPr lang="en-US" sz="1900" i="1" dirty="0">
                <a:solidFill>
                  <a:schemeClr val="tx2"/>
                </a:solidFill>
              </a:rPr>
              <a:t>high </a:t>
            </a:r>
            <a:r>
              <a:rPr lang="en-US" sz="1900" dirty="0">
                <a:solidFill>
                  <a:schemeClr val="tx2"/>
                </a:solidFill>
              </a:rPr>
              <a:t>impact on their retention</a:t>
            </a:r>
          </a:p>
          <a:p>
            <a:r>
              <a:rPr lang="en-US" sz="1900" dirty="0">
                <a:solidFill>
                  <a:schemeClr val="tx2"/>
                </a:solidFill>
              </a:rPr>
              <a:t>80 percent of employees cited the cost of commuting to work as a challenge</a:t>
            </a:r>
          </a:p>
          <a:p>
            <a:pPr marL="0" indent="0">
              <a:buNone/>
            </a:pPr>
            <a:endParaRPr lang="en-US" sz="1900" u="sng" dirty="0">
              <a:solidFill>
                <a:schemeClr val="tx2"/>
              </a:solidFill>
            </a:endParaRPr>
          </a:p>
          <a:p>
            <a:pPr marL="0" indent="0">
              <a:buNone/>
            </a:pPr>
            <a:r>
              <a:rPr lang="en-US" sz="1900" u="sng" dirty="0">
                <a:solidFill>
                  <a:schemeClr val="tx2"/>
                </a:solidFill>
              </a:rPr>
              <a:t>Productivity</a:t>
            </a:r>
            <a:endParaRPr lang="en-US" sz="1800" u="sng" dirty="0">
              <a:solidFill>
                <a:schemeClr val="tx2"/>
              </a:solidFill>
            </a:endParaRPr>
          </a:p>
          <a:p>
            <a:r>
              <a:rPr lang="en-US" sz="1800" dirty="0">
                <a:solidFill>
                  <a:schemeClr val="tx2"/>
                </a:solidFill>
              </a:rPr>
              <a:t>Best Buy, British Telecom, Dow Chemical, and others reported that teleworkers are 35-40 percent </a:t>
            </a:r>
            <a:r>
              <a:rPr lang="en-US" sz="1800" i="1" dirty="0">
                <a:solidFill>
                  <a:schemeClr val="tx2"/>
                </a:solidFill>
              </a:rPr>
              <a:t>more</a:t>
            </a:r>
            <a:r>
              <a:rPr lang="en-US" sz="1800" dirty="0">
                <a:solidFill>
                  <a:schemeClr val="tx2"/>
                </a:solidFill>
              </a:rPr>
              <a:t> productive</a:t>
            </a:r>
          </a:p>
          <a:p>
            <a:r>
              <a:rPr lang="en-US" sz="1800" dirty="0">
                <a:solidFill>
                  <a:schemeClr val="tx2"/>
                </a:solidFill>
              </a:rPr>
              <a:t>Oracle corporation indicated that employees spend about 60 percent of their commute time </a:t>
            </a:r>
            <a:r>
              <a:rPr lang="en-US" sz="1800" i="1" dirty="0">
                <a:solidFill>
                  <a:schemeClr val="tx2"/>
                </a:solidFill>
              </a:rPr>
              <a:t>they save</a:t>
            </a:r>
            <a:r>
              <a:rPr lang="en-US" sz="1800" dirty="0">
                <a:solidFill>
                  <a:schemeClr val="tx2"/>
                </a:solidFill>
              </a:rPr>
              <a:t> working via telework – making them more productive</a:t>
            </a:r>
          </a:p>
          <a:p>
            <a:r>
              <a:rPr lang="en-US" sz="1800" dirty="0">
                <a:solidFill>
                  <a:schemeClr val="tx2"/>
                </a:solidFill>
              </a:rPr>
              <a:t>American Express teleworkers were 43 percent </a:t>
            </a:r>
            <a:r>
              <a:rPr lang="en-US" sz="1800" i="1" dirty="0">
                <a:solidFill>
                  <a:schemeClr val="tx2"/>
                </a:solidFill>
              </a:rPr>
              <a:t>more productive </a:t>
            </a:r>
            <a:r>
              <a:rPr lang="en-US" sz="1800" dirty="0">
                <a:solidFill>
                  <a:schemeClr val="tx2"/>
                </a:solidFill>
              </a:rPr>
              <a:t>than their office-based workers</a:t>
            </a:r>
          </a:p>
          <a:p>
            <a:endParaRPr lang="en-US" sz="2200" dirty="0">
              <a:solidFill>
                <a:schemeClr val="tx2"/>
              </a:solidFill>
            </a:endParaRPr>
          </a:p>
          <a:p>
            <a:pPr lvl="1"/>
            <a:endParaRPr lang="en-US" sz="1400" dirty="0">
              <a:solidFill>
                <a:schemeClr val="tx2"/>
              </a:solidFill>
            </a:endParaRPr>
          </a:p>
          <a:p>
            <a:pPr marL="0" indent="0">
              <a:buNone/>
            </a:pPr>
            <a:endParaRPr lang="en-US" sz="1600" i="1" dirty="0">
              <a:solidFill>
                <a:schemeClr val="tx2"/>
              </a:solidFill>
              <a:ea typeface="ＭＳ Ｐゴシック" pitchFamily="34" charset="-128"/>
            </a:endParaRPr>
          </a:p>
          <a:p>
            <a:pPr marL="0" indent="0">
              <a:buNone/>
            </a:pPr>
            <a:endParaRPr lang="en-US" sz="1200" i="1" dirty="0">
              <a:solidFill>
                <a:schemeClr val="tx2"/>
              </a:solidFill>
              <a:ea typeface="ＭＳ Ｐゴシック" pitchFamily="34" charset="-128"/>
            </a:endParaRPr>
          </a:p>
        </p:txBody>
      </p:sp>
    </p:spTree>
    <p:extLst>
      <p:ext uri="{BB962C8B-B14F-4D97-AF65-F5344CB8AC3E}">
        <p14:creationId xmlns:p14="http://schemas.microsoft.com/office/powerpoint/2010/main" val="1445783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8</a:t>
            </a:fld>
            <a:endParaRPr lang="en-US" dirty="0"/>
          </a:p>
        </p:txBody>
      </p:sp>
      <p:sp>
        <p:nvSpPr>
          <p:cNvPr id="4" name="Title 3"/>
          <p:cNvSpPr txBox="1">
            <a:spLocks/>
          </p:cNvSpPr>
          <p:nvPr/>
        </p:nvSpPr>
        <p:spPr>
          <a:xfrm>
            <a:off x="773113" y="702653"/>
            <a:ext cx="8204200"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marL="400050" lvl="1"/>
            <a:r>
              <a:rPr lang="en-US" sz="3200" dirty="0">
                <a:solidFill>
                  <a:schemeClr val="tx2"/>
                </a:solidFill>
                <a:ea typeface="ＭＳ Ｐゴシック" pitchFamily="34" charset="-128"/>
              </a:rPr>
              <a:t>The Shrinking Office of the Future</a:t>
            </a:r>
          </a:p>
        </p:txBody>
      </p:sp>
      <p:sp>
        <p:nvSpPr>
          <p:cNvPr id="5" name="Content Placeholder 4"/>
          <p:cNvSpPr txBox="1">
            <a:spLocks/>
          </p:cNvSpPr>
          <p:nvPr/>
        </p:nvSpPr>
        <p:spPr bwMode="auto">
          <a:xfrm>
            <a:off x="777875" y="1546953"/>
            <a:ext cx="8199438" cy="4572000"/>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buNone/>
            </a:pPr>
            <a:endParaRPr lang="en-US" sz="3600" dirty="0">
              <a:ea typeface="ＭＳ Ｐゴシック" pitchFamily="34" charset="-128"/>
            </a:endParaRPr>
          </a:p>
        </p:txBody>
      </p:sp>
      <p:sp>
        <p:nvSpPr>
          <p:cNvPr id="6" name="Content Placeholder 4">
            <a:extLst>
              <a:ext uri="{FF2B5EF4-FFF2-40B4-BE49-F238E27FC236}">
                <a16:creationId xmlns:a16="http://schemas.microsoft.com/office/drawing/2014/main" id="{16E71223-E34C-4B84-9816-5BDE4F0BE421}"/>
              </a:ext>
            </a:extLst>
          </p:cNvPr>
          <p:cNvSpPr txBox="1">
            <a:spLocks/>
          </p:cNvSpPr>
          <p:nvPr/>
        </p:nvSpPr>
        <p:spPr bwMode="auto">
          <a:xfrm>
            <a:off x="647700" y="1423704"/>
            <a:ext cx="8241060" cy="271714"/>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a:ea typeface="ＭＳ Ｐゴシック" pitchFamily="34" charset="-128"/>
              </a:rPr>
              <a:t>Corporations are saving more than ever during the pandemic and into the future via:</a:t>
            </a:r>
            <a:endParaRPr lang="en-US" sz="1900" dirty="0">
              <a:solidFill>
                <a:schemeClr val="tx2"/>
              </a:solidFill>
            </a:endParaRPr>
          </a:p>
          <a:p>
            <a:r>
              <a:rPr lang="en-US" sz="1900" dirty="0">
                <a:solidFill>
                  <a:schemeClr val="tx2"/>
                </a:solidFill>
              </a:rPr>
              <a:t>Selling / subletting corporate real estate</a:t>
            </a:r>
          </a:p>
          <a:p>
            <a:pPr lvl="1"/>
            <a:r>
              <a:rPr lang="en-US" sz="1900" dirty="0">
                <a:solidFill>
                  <a:schemeClr val="tx2"/>
                </a:solidFill>
              </a:rPr>
              <a:t>IBM slashed real estate costs by $50M alone during the2020 year</a:t>
            </a:r>
          </a:p>
          <a:p>
            <a:pPr lvl="1"/>
            <a:r>
              <a:rPr lang="en-US" sz="1900" dirty="0">
                <a:solidFill>
                  <a:schemeClr val="tx2"/>
                </a:solidFill>
              </a:rPr>
              <a:t>The average savings for a full-time </a:t>
            </a:r>
            <a:r>
              <a:rPr lang="en-US" sz="1900" i="1" dirty="0">
                <a:solidFill>
                  <a:schemeClr val="tx2"/>
                </a:solidFill>
              </a:rPr>
              <a:t>remote </a:t>
            </a:r>
            <a:r>
              <a:rPr lang="en-US" sz="1900" dirty="0">
                <a:solidFill>
                  <a:schemeClr val="tx2"/>
                </a:solidFill>
              </a:rPr>
              <a:t>worker on real estate is $10,000 per year</a:t>
            </a:r>
            <a:endParaRPr lang="en-US" sz="1900" i="1" dirty="0">
              <a:solidFill>
                <a:schemeClr val="tx2"/>
              </a:solidFill>
            </a:endParaRPr>
          </a:p>
          <a:p>
            <a:r>
              <a:rPr lang="en-US" sz="1900" dirty="0">
                <a:solidFill>
                  <a:schemeClr val="tx2"/>
                </a:solidFill>
              </a:rPr>
              <a:t>Commuting costs </a:t>
            </a:r>
          </a:p>
          <a:p>
            <a:pPr lvl="1"/>
            <a:r>
              <a:rPr lang="en-US" sz="1900" dirty="0">
                <a:solidFill>
                  <a:schemeClr val="tx2"/>
                </a:solidFill>
              </a:rPr>
              <a:t>Commuting time at the  largest cities in the U.S. cost the economy $78 billion in lost productivity</a:t>
            </a:r>
          </a:p>
          <a:p>
            <a:r>
              <a:rPr lang="en-US" sz="1900" dirty="0">
                <a:solidFill>
                  <a:schemeClr val="tx2"/>
                </a:solidFill>
              </a:rPr>
              <a:t>Adopting geographical-based pay</a:t>
            </a:r>
          </a:p>
          <a:p>
            <a:pPr lvl="1"/>
            <a:r>
              <a:rPr lang="en-US" sz="1900" dirty="0">
                <a:solidFill>
                  <a:schemeClr val="tx2"/>
                </a:solidFill>
              </a:rPr>
              <a:t>Google and other companies are transitioning to geographically-based pay</a:t>
            </a:r>
          </a:p>
          <a:p>
            <a:pPr lvl="1"/>
            <a:r>
              <a:rPr lang="en-US" sz="1900" dirty="0">
                <a:solidFill>
                  <a:schemeClr val="tx2"/>
                </a:solidFill>
              </a:rPr>
              <a:t>Example: San Francisco-based pay = 100%, Provo Utah = 85%</a:t>
            </a:r>
            <a:endParaRPr lang="en-US" sz="1100" dirty="0">
              <a:solidFill>
                <a:schemeClr val="tx2"/>
              </a:solidFill>
            </a:endParaRPr>
          </a:p>
          <a:p>
            <a:pPr lvl="1"/>
            <a:endParaRPr lang="en-US" sz="1800" dirty="0">
              <a:solidFill>
                <a:schemeClr val="tx2"/>
              </a:solidFill>
            </a:endParaRPr>
          </a:p>
          <a:p>
            <a:endParaRPr lang="en-US" sz="1800" dirty="0">
              <a:solidFill>
                <a:schemeClr val="tx2"/>
              </a:solidFill>
            </a:endParaRPr>
          </a:p>
          <a:p>
            <a:endParaRPr lang="en-US" sz="2200" dirty="0">
              <a:solidFill>
                <a:schemeClr val="tx2"/>
              </a:solidFill>
            </a:endParaRPr>
          </a:p>
          <a:p>
            <a:pPr lvl="1"/>
            <a:endParaRPr lang="en-US" sz="1400" dirty="0">
              <a:solidFill>
                <a:schemeClr val="tx2"/>
              </a:solidFill>
            </a:endParaRPr>
          </a:p>
          <a:p>
            <a:pPr marL="0" indent="0">
              <a:buNone/>
            </a:pPr>
            <a:endParaRPr lang="en-US" sz="1600" i="1" dirty="0">
              <a:solidFill>
                <a:schemeClr val="tx2"/>
              </a:solidFill>
              <a:ea typeface="ＭＳ Ｐゴシック" pitchFamily="34" charset="-128"/>
            </a:endParaRPr>
          </a:p>
          <a:p>
            <a:pPr marL="0" indent="0">
              <a:buNone/>
            </a:pPr>
            <a:endParaRPr lang="en-US" sz="1200" i="1" dirty="0">
              <a:solidFill>
                <a:schemeClr val="tx2"/>
              </a:solidFill>
              <a:ea typeface="ＭＳ Ｐゴシック" pitchFamily="34" charset="-128"/>
            </a:endParaRPr>
          </a:p>
        </p:txBody>
      </p:sp>
    </p:spTree>
    <p:extLst>
      <p:ext uri="{BB962C8B-B14F-4D97-AF65-F5344CB8AC3E}">
        <p14:creationId xmlns:p14="http://schemas.microsoft.com/office/powerpoint/2010/main" val="2013519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107B1-E131-4538-A670-910C093E5EB7}" type="slidenum">
              <a:rPr lang="en-US" smtClean="0"/>
              <a:pPr/>
              <a:t>9</a:t>
            </a:fld>
            <a:endParaRPr lang="en-US" dirty="0"/>
          </a:p>
        </p:txBody>
      </p:sp>
      <p:sp>
        <p:nvSpPr>
          <p:cNvPr id="4" name="Title 3"/>
          <p:cNvSpPr txBox="1">
            <a:spLocks/>
          </p:cNvSpPr>
          <p:nvPr/>
        </p:nvSpPr>
        <p:spPr>
          <a:xfrm>
            <a:off x="773113" y="702653"/>
            <a:ext cx="8204200" cy="690562"/>
          </a:xfrm>
          <a:prstGeom prst="rect">
            <a:avLst/>
          </a:prstGeom>
          <a:noFill/>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4400" b="1" kern="1200">
                <a:solidFill>
                  <a:srgbClr val="00599C"/>
                </a:solidFill>
                <a:latin typeface="Aru"/>
                <a:ea typeface="ＭＳ Ｐゴシック" pitchFamily="-102" charset="-128"/>
                <a:cs typeface="Aru"/>
              </a:defRPr>
            </a:lvl1pPr>
            <a:lvl2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2pPr>
            <a:lvl3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3pPr>
            <a:lvl4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4pPr>
            <a:lvl5pPr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5pPr>
            <a:lvl6pPr marL="4572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6pPr>
            <a:lvl7pPr marL="9144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7pPr>
            <a:lvl8pPr marL="13716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8pPr>
            <a:lvl9pPr marL="1828800" algn="l" defTabSz="457200" rtl="0" eaLnBrk="1" fontAlgn="base" hangingPunct="1">
              <a:spcBef>
                <a:spcPct val="0"/>
              </a:spcBef>
              <a:spcAft>
                <a:spcPct val="0"/>
              </a:spcAft>
              <a:defRPr sz="4400" b="1">
                <a:solidFill>
                  <a:srgbClr val="00599C"/>
                </a:solidFill>
                <a:latin typeface="Aru" charset="0"/>
                <a:ea typeface="ＭＳ Ｐゴシック" pitchFamily="-102" charset="-128"/>
              </a:defRPr>
            </a:lvl9pPr>
          </a:lstStyle>
          <a:p>
            <a:pPr marL="400050" lvl="1"/>
            <a:r>
              <a:rPr lang="en-US" sz="3200" dirty="0">
                <a:solidFill>
                  <a:schemeClr val="tx2"/>
                </a:solidFill>
                <a:ea typeface="ＭＳ Ｐゴシック" pitchFamily="34" charset="-128"/>
              </a:rPr>
              <a:t>The Shrinking Office of the Future</a:t>
            </a:r>
          </a:p>
        </p:txBody>
      </p:sp>
      <p:sp>
        <p:nvSpPr>
          <p:cNvPr id="5" name="Content Placeholder 4"/>
          <p:cNvSpPr txBox="1">
            <a:spLocks/>
          </p:cNvSpPr>
          <p:nvPr/>
        </p:nvSpPr>
        <p:spPr bwMode="auto">
          <a:xfrm>
            <a:off x="777875" y="1546953"/>
            <a:ext cx="8199438" cy="4572000"/>
          </a:xfrm>
          <a:prstGeom prst="rect">
            <a:avLst/>
          </a:prstGeom>
          <a:noFill/>
          <a:ln>
            <a:noFill/>
            <a:miter lim="800000"/>
            <a:headEnd/>
            <a:tailEnd/>
          </a:ln>
        </p:spPr>
        <p:txBody>
          <a:bodyPr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2"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2"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buNone/>
            </a:pPr>
            <a:endParaRPr lang="en-US" sz="3600" dirty="0">
              <a:ea typeface="ＭＳ Ｐゴシック" pitchFamily="34" charset="-128"/>
            </a:endParaRPr>
          </a:p>
        </p:txBody>
      </p:sp>
      <p:pic>
        <p:nvPicPr>
          <p:cNvPr id="7" name="Picture 6">
            <a:extLst>
              <a:ext uri="{FF2B5EF4-FFF2-40B4-BE49-F238E27FC236}">
                <a16:creationId xmlns:a16="http://schemas.microsoft.com/office/drawing/2014/main" id="{F1C97267-C750-4762-A38E-B80A8D002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672" y="1482314"/>
            <a:ext cx="7220656" cy="4872532"/>
          </a:xfrm>
          <a:prstGeom prst="rect">
            <a:avLst/>
          </a:prstGeom>
        </p:spPr>
      </p:pic>
    </p:spTree>
    <p:extLst>
      <p:ext uri="{BB962C8B-B14F-4D97-AF65-F5344CB8AC3E}">
        <p14:creationId xmlns:p14="http://schemas.microsoft.com/office/powerpoint/2010/main" val="1043313471"/>
      </p:ext>
    </p:extLst>
  </p:cSld>
  <p:clrMapOvr>
    <a:masterClrMapping/>
  </p:clrMapOvr>
</p:sld>
</file>

<file path=ppt/theme/theme1.xml><?xml version="1.0" encoding="utf-8"?>
<a:theme xmlns:a="http://schemas.openxmlformats.org/drawingml/2006/main" name="AKF PPT template simple format for regular screen (4x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AKF_PPT Simple_4x3</Template>
  <TotalTime>36949</TotalTime>
  <Words>2821</Words>
  <Application>Microsoft Office PowerPoint</Application>
  <PresentationFormat>On-screen Show (4:3)</PresentationFormat>
  <Paragraphs>334</Paragraphs>
  <Slides>32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Aru</vt:lpstr>
      <vt:lpstr>Calibri</vt:lpstr>
      <vt:lpstr>Georgia</vt:lpstr>
      <vt:lpstr>AKF PPT template simple format for regular screen (4x3)</vt:lpstr>
      <vt:lpstr>CIO / CTO Challenges and Opportunities in a Post Pandemic World – Hybrid Office, Cybersecurity, and New KPIs    Gregory S. Smith CIO, Author, Professor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Smith</dc:creator>
  <cp:lastModifiedBy>Gregory Smith, M.S.</cp:lastModifiedBy>
  <cp:revision>572</cp:revision>
  <cp:lastPrinted>2022-10-11T00:31:15Z</cp:lastPrinted>
  <dcterms:created xsi:type="dcterms:W3CDTF">2017-07-05T22:37:54Z</dcterms:created>
  <dcterms:modified xsi:type="dcterms:W3CDTF">2022-11-25T15:08:07Z</dcterms:modified>
</cp:coreProperties>
</file>